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D2F98C-52A0-438B-8A99-C74EDD8258D3}">
  <a:tblStyle styleId="{40D2F98C-52A0-438B-8A99-C74EDD8258D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tcBdr/>
        <a:fill>
          <a:solidFill>
            <a:srgbClr val="CBE2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2F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649724c8d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5649724c8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89b6ae90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989b6ae901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/>
              <a:t>Technology &amp; Dataset focused\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/>
              <a:t>Initially presented at AGU 2018</a:t>
            </a:r>
            <a:endParaRPr sz="1100" b="1"/>
          </a:p>
        </p:txBody>
      </p:sp>
      <p:sp>
        <p:nvSpPr>
          <p:cNvPr id="218" name="Google Shape;218;g989b6ae901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1c326a2a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101c326a2a3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101c326a2a3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d05fcc93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7d05fcc936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/>
              <a:t>Technology &amp; Dataset focused\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/>
              <a:t>Initially presented at AGU 2018</a:t>
            </a:r>
            <a:endParaRPr sz="1100" b="1"/>
          </a:p>
        </p:txBody>
      </p:sp>
      <p:sp>
        <p:nvSpPr>
          <p:cNvPr id="236" name="Google Shape;236;g7d05fcc936_0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b80e969bf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cb80e969b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89b6ae90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989b6ae90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/>
              <a:t>Technology &amp; Dataset focused\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/>
              <a:t>Initially presented at AGU 2018</a:t>
            </a:r>
            <a:endParaRPr sz="1100" b="1"/>
          </a:p>
        </p:txBody>
      </p:sp>
      <p:sp>
        <p:nvSpPr>
          <p:cNvPr id="256" name="Google Shape;256;g989b6ae901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27ce1c2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a27ce1c29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/>
              <a:t>Technology &amp; Dataset focused\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/>
              <a:t>Initially presented at AGU 2018</a:t>
            </a:r>
            <a:endParaRPr sz="1100" b="1"/>
          </a:p>
        </p:txBody>
      </p:sp>
      <p:sp>
        <p:nvSpPr>
          <p:cNvPr id="268" name="Google Shape;268;ga27ce1c29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e975951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8e9759514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8e9759514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d05fcc936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7d05fcc936_0_3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7d05fcc936_0_3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9cd8f34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999cd8f34b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999cd8f34b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999cd8f34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999cd8f34b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999cd8f34b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1cbf7e3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101cbf7e38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/>
              <a:t>Technology &amp; Dataset focused\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/>
              <a:t>Initially presented at AGU 2018</a:t>
            </a:r>
            <a:endParaRPr sz="1100" b="1"/>
          </a:p>
        </p:txBody>
      </p:sp>
      <p:sp>
        <p:nvSpPr>
          <p:cNvPr id="130" name="Google Shape;130;g101cbf7e38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999cd8f34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999cd8f34b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999cd8f34b_0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999cd8f34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g999cd8f34b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999cd8f34b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999cd8f34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999cd8f34b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999cd8f34b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cb80e969bf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gcb80e969bf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cb80e969bf_0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d05fcc936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7d05fcc936_0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7d05fcc936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4ae2c608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84ae2c6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1cbf7e38b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01cbf7e38b_0_3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101cbf7e38b_0_3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1cbf7e38b_0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101cbf7e38b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989b6ae90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989b6ae90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d05fcc936_0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7d05fcc936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b80e969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cb80e969b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/>
              <a:t>Technology &amp; Dataset focused\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/>
              <a:t>Initially presented at AGU 2018</a:t>
            </a:r>
            <a:endParaRPr sz="1100" b="1"/>
          </a:p>
        </p:txBody>
      </p:sp>
      <p:sp>
        <p:nvSpPr>
          <p:cNvPr id="142" name="Google Shape;142;gcb80e969b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cb80e969b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cb80e969b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84ae2c6080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84ae2c6080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649724c8d_1_2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5649724c8d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1cbf7e38b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01cbf7e38b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/>
              <a:t>Technology &amp; Dataset focused\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/>
              <a:t>Initially presented at AGU 2018</a:t>
            </a:r>
            <a:endParaRPr sz="1100" b="1"/>
          </a:p>
        </p:txBody>
      </p:sp>
      <p:sp>
        <p:nvSpPr>
          <p:cNvPr id="157" name="Google Shape;157;g101cbf7e38b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1cbf7e38b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101cbf7e38b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Edge detection is the naïve approach to this problem. Quickly apparent that it is easily fooled by brightness/contrast changes</a:t>
            </a:r>
            <a:endParaRPr/>
          </a:p>
        </p:txBody>
      </p:sp>
      <p:sp>
        <p:nvSpPr>
          <p:cNvPr id="164" name="Google Shape;164;g101cbf7e38b_0_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1cbf7e38b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01cbf7e38b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1cbf7e38b_0_2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101cbf7e38b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b80e969bf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cb80e969bf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/>
              <a:t>Technology &amp; Dataset focused\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/>
              <a:t>Initially presented at AGU 2018</a:t>
            </a:r>
            <a:endParaRPr sz="1100" b="1"/>
          </a:p>
        </p:txBody>
      </p:sp>
      <p:sp>
        <p:nvSpPr>
          <p:cNvPr id="196" name="Google Shape;196;gcb80e969bf_0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1c326a2a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101c326a2a3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/>
              <a:t>Technology &amp; Dataset focused\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1"/>
              <a:t>Initially presented at AGU 2018</a:t>
            </a:r>
            <a:endParaRPr sz="1100" b="1"/>
          </a:p>
        </p:txBody>
      </p:sp>
      <p:sp>
        <p:nvSpPr>
          <p:cNvPr id="205" name="Google Shape;205;g101c326a2a3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" y="6334316"/>
            <a:ext cx="121920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1097280" y="580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 rot="5400000">
            <a:off x="4114830" y="-1171816"/>
            <a:ext cx="402330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15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title"/>
          </p:nvPr>
        </p:nvSpPr>
        <p:spPr>
          <a:xfrm rot="5400000">
            <a:off x="7159350" y="1977852"/>
            <a:ext cx="57600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body" idx="1"/>
          </p:nvPr>
        </p:nvSpPr>
        <p:spPr>
          <a:xfrm rot="5400000">
            <a:off x="1825350" y="-574848"/>
            <a:ext cx="57600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1068392" y="-509647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49377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1097280" y="580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5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" name="Google Shape;48;p5"/>
          <p:cNvCxnSpPr/>
          <p:nvPr/>
        </p:nvCxnSpPr>
        <p:spPr>
          <a:xfrm>
            <a:off x="1207658" y="4343400"/>
            <a:ext cx="98754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1097280" y="580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2"/>
          </p:nvPr>
        </p:nvSpPr>
        <p:spPr>
          <a:xfrm>
            <a:off x="1097280" y="2582335"/>
            <a:ext cx="4937700" cy="3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00" cy="3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1097280" y="580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15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100528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4450" y="6493475"/>
            <a:ext cx="625150" cy="2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16" y="0"/>
            <a:ext cx="40509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4040071" y="0"/>
            <a:ext cx="63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3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4450" y="6493475"/>
            <a:ext cx="625150" cy="2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/>
          <p:nvPr/>
        </p:nvSpPr>
        <p:spPr>
          <a:xfrm>
            <a:off x="0" y="5843546"/>
            <a:ext cx="12188700" cy="10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0"/>
          <p:cNvSpPr/>
          <p:nvPr/>
        </p:nvSpPr>
        <p:spPr>
          <a:xfrm>
            <a:off x="15" y="5823350"/>
            <a:ext cx="12188700" cy="3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1097287" y="5908472"/>
            <a:ext cx="10113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1"/>
          </p:nvPr>
        </p:nvSpPr>
        <p:spPr>
          <a:xfrm>
            <a:off x="1097287" y="6351592"/>
            <a:ext cx="101133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dt" idx="10"/>
          </p:nvPr>
        </p:nvSpPr>
        <p:spPr>
          <a:xfrm>
            <a:off x="1097287" y="6645953"/>
            <a:ext cx="24723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ftr" idx="11"/>
          </p:nvPr>
        </p:nvSpPr>
        <p:spPr>
          <a:xfrm>
            <a:off x="3686209" y="6645953"/>
            <a:ext cx="48228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" name="Google Shape;8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4450" y="6493475"/>
            <a:ext cx="625150" cy="2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15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097280" y="580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1"/>
          <p:cNvCxnSpPr/>
          <p:nvPr/>
        </p:nvCxnSpPr>
        <p:spPr>
          <a:xfrm>
            <a:off x="1193532" y="1585445"/>
            <a:ext cx="99669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" name="Google Shape;18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414450" y="6493475"/>
            <a:ext cx="625150" cy="218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5" Type="http://schemas.openxmlformats.org/officeDocument/2006/relationships/image" Target="../media/image11.png"/><Relationship Id="rId10" Type="http://schemas.openxmlformats.org/officeDocument/2006/relationships/image" Target="../media/image69.png"/><Relationship Id="rId4" Type="http://schemas.openxmlformats.org/officeDocument/2006/relationships/image" Target="../media/image7.png"/><Relationship Id="rId9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13"/>
          <p:cNvCxnSpPr>
            <a:stCxn id="108" idx="2"/>
            <a:endCxn id="109" idx="0"/>
          </p:cNvCxnSpPr>
          <p:nvPr/>
        </p:nvCxnSpPr>
        <p:spPr>
          <a:xfrm>
            <a:off x="6379750" y="3220528"/>
            <a:ext cx="83700" cy="848400"/>
          </a:xfrm>
          <a:prstGeom prst="straightConnector1">
            <a:avLst/>
          </a:prstGeom>
          <a:noFill/>
          <a:ln w="76200" cap="flat" cmpd="sng">
            <a:solidFill>
              <a:srgbClr val="1CADE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" name="Google Shape;110;p13"/>
          <p:cNvCxnSpPr>
            <a:stCxn id="111" idx="2"/>
            <a:endCxn id="112" idx="0"/>
          </p:cNvCxnSpPr>
          <p:nvPr/>
        </p:nvCxnSpPr>
        <p:spPr>
          <a:xfrm>
            <a:off x="1258011" y="2310869"/>
            <a:ext cx="119100" cy="796500"/>
          </a:xfrm>
          <a:prstGeom prst="straightConnector1">
            <a:avLst/>
          </a:prstGeom>
          <a:noFill/>
          <a:ln w="76200" cap="flat" cmpd="sng">
            <a:solidFill>
              <a:srgbClr val="1CADE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" name="Google Shape;113;p13"/>
          <p:cNvCxnSpPr>
            <a:stCxn id="114" idx="2"/>
            <a:endCxn id="115" idx="0"/>
          </p:cNvCxnSpPr>
          <p:nvPr/>
        </p:nvCxnSpPr>
        <p:spPr>
          <a:xfrm>
            <a:off x="3791447" y="2793438"/>
            <a:ext cx="95400" cy="811500"/>
          </a:xfrm>
          <a:prstGeom prst="straightConnector1">
            <a:avLst/>
          </a:prstGeom>
          <a:noFill/>
          <a:ln w="76200" cap="flat" cmpd="sng">
            <a:solidFill>
              <a:srgbClr val="1CADE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6" name="Google Shape;116;p13"/>
          <p:cNvSpPr txBox="1">
            <a:spLocks noGrp="1"/>
          </p:cNvSpPr>
          <p:nvPr>
            <p:ph type="ctrTitle"/>
          </p:nvPr>
        </p:nvSpPr>
        <p:spPr>
          <a:xfrm>
            <a:off x="7641600" y="1017850"/>
            <a:ext cx="44754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alibri"/>
              <a:buNone/>
            </a:pPr>
            <a:r>
              <a:rPr lang="en-US" sz="3900" b="1">
                <a:latin typeface="Arial"/>
                <a:ea typeface="Arial"/>
                <a:cs typeface="Arial"/>
                <a:sym typeface="Arial"/>
              </a:rPr>
              <a:t>Automated Extraction of Glacial Features using Deep Learning</a:t>
            </a:r>
            <a:endParaRPr sz="25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"/>
          </p:nvPr>
        </p:nvSpPr>
        <p:spPr>
          <a:xfrm>
            <a:off x="7695450" y="3765550"/>
            <a:ext cx="43677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Daniel Cheng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119" name="Google Shape;11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4450" y="6493475"/>
            <a:ext cx="625150" cy="2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 descr="Tribrand_ColorBlack_rgb_16x3_1606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1713" y="4684235"/>
            <a:ext cx="3835166" cy="108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 descr="A picture containing nature, ground, outdoor,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416" y="623265"/>
            <a:ext cx="2009718" cy="1863631"/>
          </a:xfrm>
          <a:prstGeom prst="rect">
            <a:avLst/>
          </a:prstGeom>
          <a:noFill/>
          <a:ln w="38100" cap="flat" cmpd="sng">
            <a:solidFill>
              <a:srgbClr val="2683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1" name="Google Shape;111;p13" descr="A picture containing ground, outdoor, natur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3152" y="447238"/>
            <a:ext cx="2009718" cy="1863631"/>
          </a:xfrm>
          <a:prstGeom prst="rect">
            <a:avLst/>
          </a:prstGeom>
          <a:noFill/>
          <a:ln w="38100" cap="flat" cmpd="sng">
            <a:solidFill>
              <a:srgbClr val="2683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2" name="Google Shape;122;p13" descr="A picture containing bench, ground, wooden, outdoor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1075" y="246300"/>
            <a:ext cx="2009718" cy="1863631"/>
          </a:xfrm>
          <a:prstGeom prst="rect">
            <a:avLst/>
          </a:prstGeom>
          <a:noFill/>
          <a:ln w="38100" cap="flat" cmpd="sng">
            <a:solidFill>
              <a:srgbClr val="2683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2" name="Google Shape;112;p13"/>
          <p:cNvPicPr preferRelativeResize="0"/>
          <p:nvPr/>
        </p:nvPicPr>
        <p:blipFill rotWithShape="1">
          <a:blip r:embed="rId8">
            <a:alphaModFix/>
          </a:blip>
          <a:srcRect l="18066" r="25404"/>
          <a:stretch/>
        </p:blipFill>
        <p:spPr>
          <a:xfrm>
            <a:off x="236863" y="3107475"/>
            <a:ext cx="2280224" cy="2239950"/>
          </a:xfrm>
          <a:prstGeom prst="rect">
            <a:avLst/>
          </a:prstGeom>
          <a:noFill/>
          <a:ln w="38100" cap="flat" cmpd="sng">
            <a:solidFill>
              <a:srgbClr val="2683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5" name="Google Shape;115;p13"/>
          <p:cNvPicPr preferRelativeResize="0"/>
          <p:nvPr/>
        </p:nvPicPr>
        <p:blipFill rotWithShape="1">
          <a:blip r:embed="rId9">
            <a:alphaModFix/>
          </a:blip>
          <a:srcRect l="21416" r="20035"/>
          <a:stretch/>
        </p:blipFill>
        <p:spPr>
          <a:xfrm>
            <a:off x="2746699" y="3604950"/>
            <a:ext cx="2280224" cy="2162788"/>
          </a:xfrm>
          <a:prstGeom prst="rect">
            <a:avLst/>
          </a:prstGeom>
          <a:noFill/>
          <a:ln w="38100" cap="flat" cmpd="sng">
            <a:solidFill>
              <a:srgbClr val="2683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" name="Google Shape;123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35108" y="1114962"/>
            <a:ext cx="2009718" cy="1863638"/>
          </a:xfrm>
          <a:prstGeom prst="rect">
            <a:avLst/>
          </a:prstGeom>
          <a:noFill/>
          <a:ln w="38100" cap="flat" cmpd="sng">
            <a:solidFill>
              <a:srgbClr val="2683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4" name="Google Shape;114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86588" y="879352"/>
            <a:ext cx="2009718" cy="1914086"/>
          </a:xfrm>
          <a:prstGeom prst="rect">
            <a:avLst/>
          </a:prstGeom>
          <a:noFill/>
          <a:ln w="38100" cap="flat" cmpd="sng">
            <a:solidFill>
              <a:srgbClr val="2683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4" name="Google Shape;124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80675" y="728549"/>
            <a:ext cx="2009718" cy="1863638"/>
          </a:xfrm>
          <a:prstGeom prst="rect">
            <a:avLst/>
          </a:prstGeom>
          <a:noFill/>
          <a:ln w="38100" cap="flat" cmpd="sng">
            <a:solidFill>
              <a:srgbClr val="2683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" name="Google Shape;109;p13"/>
          <p:cNvPicPr preferRelativeResize="0"/>
          <p:nvPr/>
        </p:nvPicPr>
        <p:blipFill rotWithShape="1">
          <a:blip r:embed="rId13">
            <a:alphaModFix/>
          </a:blip>
          <a:srcRect l="26186" t="20750" r="16849" b="8402"/>
          <a:stretch/>
        </p:blipFill>
        <p:spPr>
          <a:xfrm>
            <a:off x="5360825" y="4068827"/>
            <a:ext cx="2205449" cy="2167655"/>
          </a:xfrm>
          <a:prstGeom prst="rect">
            <a:avLst/>
          </a:prstGeom>
          <a:noFill/>
          <a:ln w="38100" cap="flat" cmpd="sng">
            <a:solidFill>
              <a:srgbClr val="2683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5" name="Google Shape;125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48400" y="1621500"/>
            <a:ext cx="2009726" cy="1827661"/>
          </a:xfrm>
          <a:prstGeom prst="rect">
            <a:avLst/>
          </a:prstGeom>
          <a:noFill/>
          <a:ln w="38100" cap="flat" cmpd="sng">
            <a:solidFill>
              <a:srgbClr val="2683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8" name="Google Shape;108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374900" y="1392900"/>
            <a:ext cx="2009700" cy="1827628"/>
          </a:xfrm>
          <a:prstGeom prst="rect">
            <a:avLst/>
          </a:prstGeom>
          <a:noFill/>
          <a:ln w="38100" cap="flat" cmpd="sng">
            <a:solidFill>
              <a:srgbClr val="2683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6" name="Google Shape;126;p1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65000" y="1186625"/>
            <a:ext cx="2009700" cy="1827600"/>
          </a:xfrm>
          <a:prstGeom prst="rect">
            <a:avLst/>
          </a:prstGeom>
          <a:noFill/>
          <a:ln w="38100" cap="flat" cmpd="sng">
            <a:solidFill>
              <a:srgbClr val="2683C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1066800" y="195951"/>
            <a:ext cx="100584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Method - Processing</a:t>
            </a:r>
            <a:endParaRPr b="1"/>
          </a:p>
        </p:txBody>
      </p:sp>
      <p:sp>
        <p:nvSpPr>
          <p:cNvPr id="221" name="Google Shape;221;p2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22" name="Google Shape;222;p22"/>
          <p:cNvPicPr preferRelativeResize="0"/>
          <p:nvPr/>
        </p:nvPicPr>
        <p:blipFill rotWithShape="1">
          <a:blip r:embed="rId3">
            <a:alphaModFix/>
          </a:blip>
          <a:srcRect b="18593"/>
          <a:stretch/>
        </p:blipFill>
        <p:spPr>
          <a:xfrm>
            <a:off x="270375" y="1179275"/>
            <a:ext cx="11651239" cy="46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 txBox="1"/>
          <p:nvPr/>
        </p:nvSpPr>
        <p:spPr>
          <a:xfrm>
            <a:off x="778824" y="5704100"/>
            <a:ext cx="6627811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77800" algn="l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800"/>
              <a:buFont typeface="Noto Sans Symbols"/>
              <a:buChar char="❖"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CALFIN Neural Network (CALFIN-NN)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7915075" y="5704100"/>
            <a:ext cx="34981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77800" algn="l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800"/>
              <a:buFont typeface="Calibri"/>
              <a:buChar char="❖"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Classifies pixels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>
            <a:spLocks noGrp="1"/>
          </p:cNvSpPr>
          <p:nvPr>
            <p:ph type="title"/>
          </p:nvPr>
        </p:nvSpPr>
        <p:spPr>
          <a:xfrm>
            <a:off x="1097275" y="58000"/>
            <a:ext cx="104349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Method - Processing Insights</a:t>
            </a:r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body" idx="1"/>
          </p:nvPr>
        </p:nvSpPr>
        <p:spPr>
          <a:xfrm>
            <a:off x="1097275" y="1769525"/>
            <a:ext cx="10270200" cy="44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81531" lvl="0" indent="-45613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/>
              <a:t>Network architecture was iterative</a:t>
            </a:r>
            <a:endParaRPr sz="2800" b="1"/>
          </a:p>
          <a:p>
            <a:pPr marL="481531" lvl="0" indent="-45613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/>
              <a:t>More “information” = better accuracy/faster training</a:t>
            </a:r>
            <a:endParaRPr sz="2800"/>
          </a:p>
          <a:p>
            <a:pPr marL="481531" lvl="0" indent="-45613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/>
              <a:t>Augment data, but be careful with non-affine transforms/distortions</a:t>
            </a:r>
            <a:endParaRPr sz="2800" b="1"/>
          </a:p>
          <a:p>
            <a:pPr marL="481531" lvl="0" indent="-45613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/>
              <a:t>Don’t label edges directly - edge filter after augmentation</a:t>
            </a:r>
            <a:endParaRPr sz="2800" b="1"/>
          </a:p>
          <a:p>
            <a:pPr marL="481531" lvl="0" indent="-456131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800"/>
              <a:buFont typeface="Noto Sans Symbols"/>
              <a:buChar char="❖"/>
            </a:pPr>
            <a:r>
              <a:rPr lang="en-US" sz="2800" b="1"/>
              <a:t>Training data was made manually, and must be created consistently</a:t>
            </a:r>
            <a:endParaRPr sz="2800" b="1"/>
          </a:p>
        </p:txBody>
      </p:sp>
      <p:sp>
        <p:nvSpPr>
          <p:cNvPr id="232" name="Google Shape;232;p2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>
            <a:spLocks noGrp="1"/>
          </p:cNvSpPr>
          <p:nvPr>
            <p:ph type="title"/>
          </p:nvPr>
        </p:nvSpPr>
        <p:spPr>
          <a:xfrm>
            <a:off x="1066792" y="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Method - Post-processing</a:t>
            </a:r>
            <a:endParaRPr b="1"/>
          </a:p>
        </p:txBody>
      </p:sp>
      <p:sp>
        <p:nvSpPr>
          <p:cNvPr id="239" name="Google Shape;239;p2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8" y="2276475"/>
            <a:ext cx="11744325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/>
          <p:nvPr/>
        </p:nvSpPr>
        <p:spPr>
          <a:xfrm>
            <a:off x="223850" y="4705350"/>
            <a:ext cx="22968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a) Isolate calving fronts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2552600" y="4705350"/>
            <a:ext cx="26991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b) Reprocess isolated subsets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5404025" y="4705350"/>
            <a:ext cx="13839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c) Filter subsets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7078425" y="4705350"/>
            <a:ext cx="22968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d) Reisolate calving fronts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9595125" y="4705350"/>
            <a:ext cx="23847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d) Export and validate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>
            <a:spLocks noGrp="1"/>
          </p:cNvSpPr>
          <p:nvPr>
            <p:ph type="title"/>
          </p:nvPr>
        </p:nvSpPr>
        <p:spPr>
          <a:xfrm>
            <a:off x="1097279" y="134203"/>
            <a:ext cx="107667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Method - Post-processing Insights</a:t>
            </a:r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body" idx="1"/>
          </p:nvPr>
        </p:nvSpPr>
        <p:spPr>
          <a:xfrm>
            <a:off x="1097275" y="1845725"/>
            <a:ext cx="9813600" cy="42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774139" lvl="1" indent="-48153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/>
              <a:t>Pixel-level mask not as useful as poly-line, polygon</a:t>
            </a:r>
            <a:endParaRPr sz="2800" b="1"/>
          </a:p>
          <a:p>
            <a:pPr marL="774139" lvl="1" indent="-48153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❖"/>
            </a:pPr>
            <a:r>
              <a:rPr lang="en-US" sz="2800" b="1"/>
              <a:t>Gaps in predicted output are processed during vectorization </a:t>
            </a:r>
            <a:endParaRPr sz="2800" b="1"/>
          </a:p>
          <a:p>
            <a:pPr marL="774139" lvl="1" indent="-48153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❖"/>
            </a:pPr>
            <a:r>
              <a:rPr lang="en-US" sz="2800" b="1"/>
              <a:t>Treat as Tourist Trip Design Problem (longest path through min. spanning tree with optional/weighted nodes)</a:t>
            </a:r>
            <a:endParaRPr sz="2800" b="1"/>
          </a:p>
          <a:p>
            <a:pPr marL="774139" lvl="1" indent="-48153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❖"/>
            </a:pPr>
            <a:r>
              <a:rPr lang="en-US" sz="2800" b="1"/>
              <a:t>Polygonization requires both calving front and ocean mask outputs</a:t>
            </a:r>
            <a:endParaRPr sz="2800" b="1"/>
          </a:p>
          <a:p>
            <a:pPr marL="9144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endParaRPr sz="3200"/>
          </a:p>
        </p:txBody>
      </p:sp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title"/>
          </p:nvPr>
        </p:nvSpPr>
        <p:spPr>
          <a:xfrm>
            <a:off x="759275" y="0"/>
            <a:ext cx="115488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Method - Post-processing</a:t>
            </a:r>
            <a:endParaRPr b="1"/>
          </a:p>
        </p:txBody>
      </p:sp>
      <p:sp>
        <p:nvSpPr>
          <p:cNvPr id="259" name="Google Shape;259;p2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60" name="Google Shape;260;p26"/>
          <p:cNvSpPr txBox="1"/>
          <p:nvPr/>
        </p:nvSpPr>
        <p:spPr>
          <a:xfrm>
            <a:off x="195350" y="4895600"/>
            <a:ext cx="27063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a) Extract coastline mask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2901725" y="4895600"/>
            <a:ext cx="3466500" cy="1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b/c) Find longest path in min. spanning tree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6368225" y="4895600"/>
            <a:ext cx="27063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d) Rasterize coastline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6"/>
          <p:cNvSpPr txBox="1"/>
          <p:nvPr/>
        </p:nvSpPr>
        <p:spPr>
          <a:xfrm>
            <a:off x="9270550" y="4895600"/>
            <a:ext cx="27063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e) Isolate calving front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" y="2024050"/>
            <a:ext cx="1194435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>
            <a:spLocks noGrp="1"/>
          </p:cNvSpPr>
          <p:nvPr>
            <p:ph type="title"/>
          </p:nvPr>
        </p:nvSpPr>
        <p:spPr>
          <a:xfrm>
            <a:off x="759275" y="0"/>
            <a:ext cx="115488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Method - Polygonization</a:t>
            </a:r>
            <a:endParaRPr sz="24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1" name="Google Shape;271;p2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72" name="Google Shape;272;p27"/>
          <p:cNvSpPr txBox="1"/>
          <p:nvPr/>
        </p:nvSpPr>
        <p:spPr>
          <a:xfrm>
            <a:off x="195350" y="4895600"/>
            <a:ext cx="27063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a) Create fjord boundary mask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7"/>
          <p:cNvSpPr txBox="1"/>
          <p:nvPr/>
        </p:nvSpPr>
        <p:spPr>
          <a:xfrm>
            <a:off x="2901725" y="4895600"/>
            <a:ext cx="3466500" cy="1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b) Rasterize fronts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6368225" y="4895600"/>
            <a:ext cx="27063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c) Classify each section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9270550" y="4895600"/>
            <a:ext cx="27063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d) Vectorize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5" y="1861450"/>
            <a:ext cx="2979311" cy="303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019" y="1861450"/>
            <a:ext cx="2970923" cy="303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748" y="1861450"/>
            <a:ext cx="2962728" cy="30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01050" y="1861450"/>
            <a:ext cx="2670326" cy="303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8"/>
          <p:cNvPicPr preferRelativeResize="0"/>
          <p:nvPr/>
        </p:nvPicPr>
        <p:blipFill rotWithShape="1">
          <a:blip r:embed="rId3">
            <a:alphaModFix/>
          </a:blip>
          <a:srcRect l="38529"/>
          <a:stretch/>
        </p:blipFill>
        <p:spPr>
          <a:xfrm>
            <a:off x="4212063" y="3665225"/>
            <a:ext cx="7494476" cy="31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16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87" name="Google Shape;287;p28"/>
          <p:cNvSpPr txBox="1">
            <a:spLocks noGrp="1"/>
          </p:cNvSpPr>
          <p:nvPr>
            <p:ph type="title"/>
          </p:nvPr>
        </p:nvSpPr>
        <p:spPr>
          <a:xfrm>
            <a:off x="492370" y="-626165"/>
            <a:ext cx="3290700" cy="21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Error Analysis</a:t>
            </a:r>
            <a:endParaRPr sz="36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8" name="Google Shape;288;p28"/>
          <p:cNvSpPr txBox="1">
            <a:spLocks noGrp="1"/>
          </p:cNvSpPr>
          <p:nvPr>
            <p:ph type="body" idx="1"/>
          </p:nvPr>
        </p:nvSpPr>
        <p:spPr>
          <a:xfrm>
            <a:off x="266475" y="1544275"/>
            <a:ext cx="3742500" cy="5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2860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❖"/>
            </a:pPr>
            <a:r>
              <a:rPr lang="en-US" sz="2800" b="1">
                <a:solidFill>
                  <a:srgbClr val="D8D8D8"/>
                </a:solidFill>
              </a:rPr>
              <a:t>Measuring Error</a:t>
            </a:r>
            <a:endParaRPr sz="2400" b="1">
              <a:solidFill>
                <a:srgbClr val="D8D8D8"/>
              </a:solidFill>
            </a:endParaRPr>
          </a:p>
          <a:p>
            <a:pPr marL="457200" lvl="0" indent="-196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-US" sz="2200" b="1">
                <a:solidFill>
                  <a:srgbClr val="D8D8D8"/>
                </a:solidFill>
              </a:rPr>
              <a:t>Mean/Median Distance </a:t>
            </a:r>
            <a:endParaRPr sz="2200" b="1">
              <a:solidFill>
                <a:srgbClr val="D8D8D8"/>
              </a:solidFill>
            </a:endParaRPr>
          </a:p>
          <a:p>
            <a:pPr marL="685800" lvl="1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1800" b="1">
                <a:solidFill>
                  <a:srgbClr val="D8D8D8"/>
                </a:solidFill>
              </a:rPr>
              <a:t>IoU Coastline = edge overlap</a:t>
            </a:r>
            <a:endParaRPr sz="1800" b="1">
              <a:solidFill>
                <a:srgbClr val="D8D8D8"/>
              </a:solidFill>
            </a:endParaRPr>
          </a:p>
          <a:p>
            <a:pPr marL="685800" lvl="1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1800" b="1">
                <a:solidFill>
                  <a:srgbClr val="D8D8D8"/>
                </a:solidFill>
              </a:rPr>
              <a:t>IoU Ice/Ocean = mask overlap</a:t>
            </a:r>
            <a:endParaRPr sz="1800" b="1">
              <a:solidFill>
                <a:srgbClr val="D8D8D8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D8D8D8"/>
              </a:solidFill>
            </a:endParaRPr>
          </a:p>
          <a:p>
            <a:pPr marL="457200" lvl="0" indent="-196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-US" sz="2200" b="1">
                <a:solidFill>
                  <a:srgbClr val="D8D8D8"/>
                </a:solidFill>
              </a:rPr>
              <a:t>Intersection over Union</a:t>
            </a:r>
            <a:endParaRPr sz="2200" b="1">
              <a:solidFill>
                <a:srgbClr val="D8D8D8"/>
              </a:solidFill>
            </a:endParaRPr>
          </a:p>
          <a:p>
            <a:pPr marL="685800" lvl="1" indent="-1809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1800" b="1">
                <a:solidFill>
                  <a:srgbClr val="D8D8D8"/>
                </a:solidFill>
              </a:rPr>
              <a:t>IoU Coastline = edge overlap</a:t>
            </a:r>
            <a:endParaRPr sz="1800" b="1">
              <a:solidFill>
                <a:srgbClr val="D8D8D8"/>
              </a:solidFill>
            </a:endParaRPr>
          </a:p>
          <a:p>
            <a:pPr marL="685800" lvl="1" indent="-1809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1800" b="1">
                <a:solidFill>
                  <a:srgbClr val="D8D8D8"/>
                </a:solidFill>
              </a:rPr>
              <a:t>IoU Ice/Ocean = mask overlap</a:t>
            </a:r>
            <a:endParaRPr sz="1800" b="1">
              <a:solidFill>
                <a:srgbClr val="D8D8D8"/>
              </a:solidFill>
            </a:endParaRPr>
          </a:p>
          <a:p>
            <a:pPr marL="9144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D8D8D8"/>
              </a:solidFill>
            </a:endParaRPr>
          </a:p>
          <a:p>
            <a:pPr marL="457200" lvl="0" indent="-196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-US" sz="2200" b="1">
                <a:solidFill>
                  <a:srgbClr val="D8D8D8"/>
                </a:solidFill>
              </a:rPr>
              <a:t>Evaluate validation sets</a:t>
            </a:r>
            <a:endParaRPr sz="2200" b="1">
              <a:solidFill>
                <a:srgbClr val="D8D8D8"/>
              </a:solidFill>
            </a:endParaRPr>
          </a:p>
          <a:p>
            <a:pPr marL="685800" lvl="1" indent="-1809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b="1">
                <a:solidFill>
                  <a:srgbClr val="D8D8D8"/>
                </a:solidFill>
              </a:rPr>
              <a:t>CALFIN (CALFIN-VS)</a:t>
            </a:r>
            <a:endParaRPr b="1">
              <a:solidFill>
                <a:srgbClr val="D8D8D8"/>
              </a:solidFill>
            </a:endParaRPr>
          </a:p>
          <a:p>
            <a:pPr marL="685800" lvl="1" indent="-1809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b="1">
                <a:solidFill>
                  <a:srgbClr val="D8D8D8"/>
                </a:solidFill>
              </a:rPr>
              <a:t>Zhang et al. 2019 (Z-VS)</a:t>
            </a:r>
            <a:endParaRPr b="1">
              <a:solidFill>
                <a:srgbClr val="D8D8D8"/>
              </a:solidFill>
            </a:endParaRPr>
          </a:p>
          <a:p>
            <a:pPr marL="685800" lvl="1" indent="-1809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b="1">
                <a:solidFill>
                  <a:srgbClr val="D8D8D8"/>
                </a:solidFill>
              </a:rPr>
              <a:t>Mohajerani et al. 2019 (M-VS)</a:t>
            </a:r>
            <a:endParaRPr b="1">
              <a:solidFill>
                <a:srgbClr val="D8D8D8"/>
              </a:solidFill>
            </a:endParaRPr>
          </a:p>
          <a:p>
            <a:pPr marL="685800" lvl="1" indent="-1809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b="1">
                <a:solidFill>
                  <a:srgbClr val="D8D8D8"/>
                </a:solidFill>
              </a:rPr>
              <a:t>Baumhoer et al. 2019 (B-VS)</a:t>
            </a:r>
            <a:endParaRPr sz="2800" b="1">
              <a:solidFill>
                <a:srgbClr val="D8D8D8"/>
              </a:solidFill>
            </a:endParaRPr>
          </a:p>
          <a:p>
            <a:pPr marL="457200" lvl="0" indent="-666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D8D8D8"/>
              </a:solidFill>
            </a:endParaRPr>
          </a:p>
        </p:txBody>
      </p:sp>
      <p:cxnSp>
        <p:nvCxnSpPr>
          <p:cNvPr id="289" name="Google Shape;289;p28"/>
          <p:cNvCxnSpPr/>
          <p:nvPr/>
        </p:nvCxnSpPr>
        <p:spPr>
          <a:xfrm>
            <a:off x="4219300" y="3625350"/>
            <a:ext cx="7840200" cy="12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0" name="Google Shape;290;p28"/>
          <p:cNvPicPr preferRelativeResize="0"/>
          <p:nvPr/>
        </p:nvPicPr>
        <p:blipFill rotWithShape="1">
          <a:blip r:embed="rId3">
            <a:alphaModFix/>
          </a:blip>
          <a:srcRect r="62179" b="7373"/>
          <a:stretch/>
        </p:blipFill>
        <p:spPr>
          <a:xfrm>
            <a:off x="5723400" y="116075"/>
            <a:ext cx="5036175" cy="34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 txBox="1">
            <a:spLocks noGrp="1"/>
          </p:cNvSpPr>
          <p:nvPr>
            <p:ph type="title"/>
          </p:nvPr>
        </p:nvSpPr>
        <p:spPr>
          <a:xfrm>
            <a:off x="492370" y="-397565"/>
            <a:ext cx="3290700" cy="21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Error Analysis</a:t>
            </a:r>
            <a:endParaRPr sz="36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7" name="Google Shape;297;p29"/>
          <p:cNvSpPr txBox="1">
            <a:spLocks noGrp="1"/>
          </p:cNvSpPr>
          <p:nvPr>
            <p:ph type="body" idx="1"/>
          </p:nvPr>
        </p:nvSpPr>
        <p:spPr>
          <a:xfrm>
            <a:off x="335675" y="1739400"/>
            <a:ext cx="3737400" cy="26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28600" lvl="0" indent="-273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>
                <a:solidFill>
                  <a:srgbClr val="D8D8D8"/>
                </a:solidFill>
              </a:rPr>
              <a:t>CALFIN Validation set</a:t>
            </a:r>
            <a:endParaRPr sz="2800" b="1">
              <a:solidFill>
                <a:srgbClr val="D8D8D8"/>
              </a:solidFill>
            </a:endParaRPr>
          </a:p>
          <a:p>
            <a:pPr marL="457200" lvl="1" indent="-21907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162 unseen images</a:t>
            </a:r>
            <a:endParaRPr sz="2400" b="1">
              <a:solidFill>
                <a:srgbClr val="D8D8D8"/>
              </a:solidFill>
            </a:endParaRPr>
          </a:p>
          <a:p>
            <a:pPr marL="457200" lvl="1" indent="-21907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Most adverse conditions handled well</a:t>
            </a:r>
            <a:endParaRPr sz="2400" b="1">
              <a:solidFill>
                <a:srgbClr val="D8D8D8"/>
              </a:solidFill>
            </a:endParaRPr>
          </a:p>
          <a:p>
            <a:pPr marL="457200" lvl="1" indent="-21907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Ice tongues need work</a:t>
            </a:r>
            <a:endParaRPr sz="1800" b="1">
              <a:solidFill>
                <a:srgbClr val="D8D8D8"/>
              </a:solidFill>
            </a:endParaRPr>
          </a:p>
        </p:txBody>
      </p:sp>
      <p:sp>
        <p:nvSpPr>
          <p:cNvPr id="298" name="Google Shape;298;p2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99" name="Google Shape;299;p29"/>
          <p:cNvPicPr preferRelativeResize="0"/>
          <p:nvPr/>
        </p:nvPicPr>
        <p:blipFill rotWithShape="1">
          <a:blip r:embed="rId3">
            <a:alphaModFix/>
          </a:blip>
          <a:srcRect t="21703" r="83779" b="64519"/>
          <a:stretch/>
        </p:blipFill>
        <p:spPr>
          <a:xfrm>
            <a:off x="1301725" y="5713250"/>
            <a:ext cx="1672000" cy="8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2975" y="1599025"/>
            <a:ext cx="2536225" cy="25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6000" y="1599025"/>
            <a:ext cx="2536225" cy="25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2350" y="4221775"/>
            <a:ext cx="2536200" cy="25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09025" y="1599025"/>
            <a:ext cx="2536225" cy="2536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4" name="Google Shape;304;p29"/>
          <p:cNvGraphicFramePr/>
          <p:nvPr/>
        </p:nvGraphicFramePr>
        <p:xfrm>
          <a:off x="4237259" y="99908"/>
          <a:ext cx="7813725" cy="1280180"/>
        </p:xfrm>
        <a:graphic>
          <a:graphicData uri="http://schemas.openxmlformats.org/drawingml/2006/table">
            <a:tbl>
              <a:tblPr firstRow="1" bandRow="1">
                <a:noFill/>
                <a:tableStyleId>{40D2F98C-52A0-438B-8A99-C74EDD8258D3}</a:tableStyleId>
              </a:tblPr>
              <a:tblGrid>
                <a:gridCol w="159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8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4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Validation Set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Model</a:t>
                      </a:r>
                      <a:endParaRPr sz="12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Mean Distance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Median Distance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IoU</a:t>
                      </a: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Coastline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IoU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Ice/Ocean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CALFIN-VS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CALFIN-NN</a:t>
                      </a:r>
                      <a:endParaRPr sz="12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2.25px, 86.76m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1.21px, 44.59m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0.4884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0.9793</a:t>
                      </a:r>
                      <a:endParaRPr sz="12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5" name="Google Shape;305;p29"/>
          <p:cNvSpPr/>
          <p:nvPr/>
        </p:nvSpPr>
        <p:spPr>
          <a:xfrm>
            <a:off x="4242925" y="3800900"/>
            <a:ext cx="253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Rosenborg 1997-04-20</a:t>
            </a: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9"/>
          <p:cNvSpPr/>
          <p:nvPr/>
        </p:nvSpPr>
        <p:spPr>
          <a:xfrm>
            <a:off x="6779200" y="3800900"/>
            <a:ext cx="2652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Jakobshavn-A 2017-06-02</a:t>
            </a: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9"/>
          <p:cNvSpPr/>
          <p:nvPr/>
        </p:nvSpPr>
        <p:spPr>
          <a:xfrm>
            <a:off x="9509050" y="3768050"/>
            <a:ext cx="253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Kong-Oscar 1998-03-26</a:t>
            </a: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5556625" y="6388675"/>
            <a:ext cx="253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Hayes-N 2008-08-10</a:t>
            </a: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95375" y="4221775"/>
            <a:ext cx="2536200" cy="25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9"/>
          <p:cNvSpPr/>
          <p:nvPr/>
        </p:nvSpPr>
        <p:spPr>
          <a:xfrm>
            <a:off x="8195375" y="6388675"/>
            <a:ext cx="253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Upernavik-N 2001-01-11</a:t>
            </a: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8088" y="4541450"/>
            <a:ext cx="2244900" cy="22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213" y="4541450"/>
            <a:ext cx="2244900" cy="22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1613" y="2163438"/>
            <a:ext cx="2249424" cy="224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87475" y="2163438"/>
            <a:ext cx="2249424" cy="224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0275" y="2165688"/>
            <a:ext cx="2244900" cy="22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0"/>
          <p:cNvSpPr txBox="1">
            <a:spLocks noGrp="1"/>
          </p:cNvSpPr>
          <p:nvPr>
            <p:ph type="title"/>
          </p:nvPr>
        </p:nvSpPr>
        <p:spPr>
          <a:xfrm>
            <a:off x="492370" y="-397565"/>
            <a:ext cx="3290700" cy="21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Error Analysis</a:t>
            </a:r>
            <a:endParaRPr sz="36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2" name="Google Shape;322;p30"/>
          <p:cNvSpPr txBox="1">
            <a:spLocks noGrp="1"/>
          </p:cNvSpPr>
          <p:nvPr>
            <p:ph type="body" idx="1"/>
          </p:nvPr>
        </p:nvSpPr>
        <p:spPr>
          <a:xfrm>
            <a:off x="335675" y="1739400"/>
            <a:ext cx="3644400" cy="3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28600" lvl="0" indent="-273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>
                <a:solidFill>
                  <a:srgbClr val="D8D8D8"/>
                </a:solidFill>
              </a:rPr>
              <a:t>CALFIN-VS L7SCE only</a:t>
            </a:r>
            <a:endParaRPr sz="2800" b="1">
              <a:solidFill>
                <a:srgbClr val="D8D8D8"/>
              </a:solidFill>
            </a:endParaRPr>
          </a:p>
          <a:p>
            <a:pPr marL="457200" lvl="1" indent="-21907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Only images that have Landsat 7 Scanline Corrector Errors</a:t>
            </a:r>
            <a:endParaRPr sz="2400" b="1">
              <a:solidFill>
                <a:srgbClr val="D8D8D8"/>
              </a:solidFill>
            </a:endParaRPr>
          </a:p>
          <a:p>
            <a:pPr marL="457200" lvl="1" indent="-21907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Higher error, as expected</a:t>
            </a:r>
            <a:endParaRPr sz="2400" b="1">
              <a:solidFill>
                <a:srgbClr val="D8D8D8"/>
              </a:solidFill>
            </a:endParaRPr>
          </a:p>
          <a:p>
            <a:pPr marL="228600" lvl="0" indent="-273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>
                <a:solidFill>
                  <a:srgbClr val="D8D8D8"/>
                </a:solidFill>
              </a:rPr>
              <a:t>CALFIN-VS L7SCE none</a:t>
            </a:r>
            <a:endParaRPr sz="2800" b="1">
              <a:solidFill>
                <a:srgbClr val="D8D8D8"/>
              </a:solidFill>
            </a:endParaRPr>
          </a:p>
          <a:p>
            <a:pPr marL="457200" lvl="1" indent="-21907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Lower error, as expected</a:t>
            </a:r>
            <a:endParaRPr sz="2400" b="1">
              <a:solidFill>
                <a:srgbClr val="D8D8D8"/>
              </a:solidFill>
            </a:endParaRPr>
          </a:p>
        </p:txBody>
      </p:sp>
      <p:sp>
        <p:nvSpPr>
          <p:cNvPr id="323" name="Google Shape;323;p3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24" name="Google Shape;324;p30"/>
          <p:cNvPicPr preferRelativeResize="0"/>
          <p:nvPr/>
        </p:nvPicPr>
        <p:blipFill rotWithShape="1">
          <a:blip r:embed="rId8">
            <a:alphaModFix/>
          </a:blip>
          <a:srcRect t="21703" r="83779" b="64519"/>
          <a:stretch/>
        </p:blipFill>
        <p:spPr>
          <a:xfrm>
            <a:off x="1301725" y="5713250"/>
            <a:ext cx="1672000" cy="832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5" name="Google Shape;325;p30"/>
          <p:cNvGraphicFramePr/>
          <p:nvPr/>
        </p:nvGraphicFramePr>
        <p:xfrm>
          <a:off x="4258459" y="103158"/>
          <a:ext cx="7813725" cy="1920270"/>
        </p:xfrm>
        <a:graphic>
          <a:graphicData uri="http://schemas.openxmlformats.org/drawingml/2006/table">
            <a:tbl>
              <a:tblPr firstRow="1" bandRow="1">
                <a:noFill/>
                <a:tableStyleId>{40D2F98C-52A0-438B-8A99-C74EDD8258D3}</a:tableStyleId>
              </a:tblPr>
              <a:tblGrid>
                <a:gridCol w="159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8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4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Validation Set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Model</a:t>
                      </a:r>
                      <a:endParaRPr sz="12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Mean Distance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Median Distance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IoU</a:t>
                      </a: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Coastline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IoU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Ice/Ocean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CALFIN-VS</a:t>
                      </a: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L7SCE only</a:t>
                      </a:r>
                      <a:endParaRPr sz="1800"/>
                    </a:p>
                  </a:txBody>
                  <a:tcPr marL="91450" marR="91450" marT="45725" marB="45725" anchor="ctr">
                    <a:lnL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CALFIN-NN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2.22 px, 91.93 m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1.33 px, 49.24 m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0.4888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0.9766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CALFIN-VS</a:t>
                      </a: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L7SCE none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CALFIN-NN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2.27 px, 81.65 m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1.16 px, 44.01 m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0.4880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0.9819 </a:t>
                      </a:r>
                      <a:endParaRPr sz="12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6" name="Google Shape;326;p30"/>
          <p:cNvSpPr/>
          <p:nvPr/>
        </p:nvSpPr>
        <p:spPr>
          <a:xfrm>
            <a:off x="4780275" y="4079129"/>
            <a:ext cx="23079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Upernavik-SE 2009-04-27</a:t>
            </a: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0"/>
          <p:cNvSpPr/>
          <p:nvPr/>
        </p:nvSpPr>
        <p:spPr>
          <a:xfrm>
            <a:off x="7102375" y="4079126"/>
            <a:ext cx="2244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Rink-Isbrae 2005-08-08</a:t>
            </a: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0"/>
          <p:cNvSpPr/>
          <p:nvPr/>
        </p:nvSpPr>
        <p:spPr>
          <a:xfrm>
            <a:off x="9424475" y="4079125"/>
            <a:ext cx="244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Kangerlussuaq 2012-04-19</a:t>
            </a: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0"/>
          <p:cNvSpPr/>
          <p:nvPr/>
        </p:nvSpPr>
        <p:spPr>
          <a:xfrm>
            <a:off x="5854488" y="6421250"/>
            <a:ext cx="22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Dietrichson 2008-04-23</a:t>
            </a: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0"/>
          <p:cNvSpPr/>
          <p:nvPr/>
        </p:nvSpPr>
        <p:spPr>
          <a:xfrm>
            <a:off x="8208088" y="6421250"/>
            <a:ext cx="22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Courtauld 2006-07-24</a:t>
            </a: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5375" y="4221775"/>
            <a:ext cx="2530475" cy="25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50" y="4227500"/>
            <a:ext cx="2530475" cy="25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2975" y="1599025"/>
            <a:ext cx="2536225" cy="25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6000" y="1599025"/>
            <a:ext cx="2536200" cy="25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09050" y="1599025"/>
            <a:ext cx="2536200" cy="25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1"/>
          <p:cNvSpPr txBox="1">
            <a:spLocks noGrp="1"/>
          </p:cNvSpPr>
          <p:nvPr>
            <p:ph type="title"/>
          </p:nvPr>
        </p:nvSpPr>
        <p:spPr>
          <a:xfrm>
            <a:off x="492370" y="-397565"/>
            <a:ext cx="3290700" cy="21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Error Analysis</a:t>
            </a:r>
            <a:endParaRPr sz="36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43" name="Google Shape;343;p31"/>
          <p:cNvPicPr preferRelativeResize="0"/>
          <p:nvPr/>
        </p:nvPicPr>
        <p:blipFill rotWithShape="1">
          <a:blip r:embed="rId8">
            <a:alphaModFix/>
          </a:blip>
          <a:srcRect t="21703" r="83779" b="64519"/>
          <a:stretch/>
        </p:blipFill>
        <p:spPr>
          <a:xfrm>
            <a:off x="1301725" y="5713250"/>
            <a:ext cx="1672000" cy="832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4" name="Google Shape;344;p31"/>
          <p:cNvGraphicFramePr/>
          <p:nvPr/>
        </p:nvGraphicFramePr>
        <p:xfrm>
          <a:off x="4237234" y="88333"/>
          <a:ext cx="7813725" cy="1280180"/>
        </p:xfrm>
        <a:graphic>
          <a:graphicData uri="http://schemas.openxmlformats.org/drawingml/2006/table">
            <a:tbl>
              <a:tblPr firstRow="1" bandRow="1">
                <a:noFill/>
                <a:tableStyleId>{40D2F98C-52A0-438B-8A99-C74EDD8258D3}</a:tableStyleId>
              </a:tblPr>
              <a:tblGrid>
                <a:gridCol w="160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8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4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Validation Set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Model</a:t>
                      </a:r>
                      <a:endParaRPr sz="12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Mean Distance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Median Distance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IoU</a:t>
                      </a: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Coastline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IoU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Ice/Ocean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CALFIN-VS</a:t>
                      </a: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Helheim</a:t>
                      </a:r>
                      <a:endParaRPr sz="1800"/>
                    </a:p>
                  </a:txBody>
                  <a:tcPr marL="91450" marR="91450" marT="45725" marB="45725" anchor="ctr">
                    <a:lnL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CALFIN-NN</a:t>
                      </a:r>
                      <a:endParaRPr sz="12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2.24px, 121.47m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1.71px, 86.60m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0.5039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0.9623</a:t>
                      </a:r>
                      <a:endParaRPr sz="12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5" name="Google Shape;345;p31"/>
          <p:cNvSpPr/>
          <p:nvPr/>
        </p:nvSpPr>
        <p:spPr>
          <a:xfrm>
            <a:off x="4242925" y="3800900"/>
            <a:ext cx="253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Helheim 2003-08-08</a:t>
            </a: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6856363" y="3800900"/>
            <a:ext cx="25755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Helheim 2013-04-12</a:t>
            </a: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9509050" y="3768050"/>
            <a:ext cx="253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Helheim 2000-05-27</a:t>
            </a: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5556625" y="6388675"/>
            <a:ext cx="253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Helheim 1993-06-08</a:t>
            </a: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8195375" y="6388675"/>
            <a:ext cx="253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Helheim 1995-04-20</a:t>
            </a: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1"/>
          <p:cNvSpPr txBox="1">
            <a:spLocks noGrp="1"/>
          </p:cNvSpPr>
          <p:nvPr>
            <p:ph type="body" idx="1"/>
          </p:nvPr>
        </p:nvSpPr>
        <p:spPr>
          <a:xfrm>
            <a:off x="335675" y="1739400"/>
            <a:ext cx="3644400" cy="3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28600" lvl="0" indent="-273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>
                <a:solidFill>
                  <a:srgbClr val="D8D8D8"/>
                </a:solidFill>
              </a:rPr>
              <a:t>CALFIN-VS Helheim</a:t>
            </a:r>
            <a:endParaRPr sz="2800" b="1">
              <a:solidFill>
                <a:srgbClr val="D8D8D8"/>
              </a:solidFill>
            </a:endParaRPr>
          </a:p>
          <a:p>
            <a:pPr marL="457200" lvl="1" indent="-21907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Handles Multiscale/L7 SCE</a:t>
            </a:r>
            <a:endParaRPr sz="2400" b="1">
              <a:solidFill>
                <a:srgbClr val="D8D8D8"/>
              </a:solidFill>
            </a:endParaRPr>
          </a:p>
          <a:p>
            <a:pPr marL="457200" lvl="1" indent="-21907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 sz="2400" b="1">
                <a:solidFill>
                  <a:srgbClr val="D8D8D8"/>
                </a:solidFill>
              </a:rPr>
              <a:t>Error near fjord walls</a:t>
            </a:r>
            <a:endParaRPr sz="2400" b="1">
              <a:solidFill>
                <a:srgbClr val="D8D8D8"/>
              </a:solidFill>
            </a:endParaRPr>
          </a:p>
          <a:p>
            <a:pPr marL="457200" lvl="1" indent="-21907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 sz="2400" b="1">
                <a:solidFill>
                  <a:srgbClr val="D8D8D8"/>
                </a:solidFill>
              </a:rPr>
              <a:t>Provides strong evidence of generalization</a:t>
            </a:r>
            <a:endParaRPr sz="2800" b="1">
              <a:solidFill>
                <a:srgbClr val="D8D8D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 txBox="1">
            <a:spLocks noGrp="1"/>
          </p:cNvSpPr>
          <p:nvPr>
            <p:ph type="title"/>
          </p:nvPr>
        </p:nvSpPr>
        <p:spPr>
          <a:xfrm>
            <a:off x="1066792" y="134728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Outline</a:t>
            </a:r>
            <a:endParaRPr b="1"/>
          </a:p>
        </p:txBody>
      </p:sp>
      <p:sp>
        <p:nvSpPr>
          <p:cNvPr id="133" name="Google Shape;133;p14"/>
          <p:cNvSpPr txBox="1">
            <a:spLocks noGrp="1"/>
          </p:cNvSpPr>
          <p:nvPr>
            <p:ph type="body" idx="1"/>
          </p:nvPr>
        </p:nvSpPr>
        <p:spPr>
          <a:xfrm>
            <a:off x="1097275" y="1845725"/>
            <a:ext cx="4793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40767" lvl="0" indent="-24076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Verdana"/>
              <a:buAutoNum type="arabicPeriod"/>
            </a:pPr>
            <a:r>
              <a:rPr lang="en-US" sz="3200" b="1"/>
              <a:t>Motivation &amp; Approach</a:t>
            </a:r>
            <a:endParaRPr/>
          </a:p>
          <a:p>
            <a:pPr marL="240767" lvl="0" indent="-240767" algn="l" rtl="0">
              <a:lnSpc>
                <a:spcPct val="115000"/>
              </a:lnSpc>
              <a:spcBef>
                <a:spcPts val="812"/>
              </a:spcBef>
              <a:spcAft>
                <a:spcPts val="0"/>
              </a:spcAft>
              <a:buSzPts val="3200"/>
              <a:buFont typeface="Verdana"/>
              <a:buAutoNum type="arabicPeriod"/>
            </a:pPr>
            <a:r>
              <a:rPr lang="en-US" sz="3200" b="1"/>
              <a:t>Deep Learning &amp; Methods</a:t>
            </a:r>
            <a:endParaRPr/>
          </a:p>
          <a:p>
            <a:pPr marL="240767" lvl="0" indent="-240767" algn="l" rtl="0">
              <a:lnSpc>
                <a:spcPct val="115000"/>
              </a:lnSpc>
              <a:spcBef>
                <a:spcPts val="812"/>
              </a:spcBef>
              <a:spcAft>
                <a:spcPts val="0"/>
              </a:spcAft>
              <a:buSzPts val="3200"/>
              <a:buFont typeface="Verdana"/>
              <a:buAutoNum type="arabicPeriod"/>
            </a:pPr>
            <a:r>
              <a:rPr lang="en-US" sz="3200" b="1"/>
              <a:t>Results &amp; Error Analysis</a:t>
            </a:r>
            <a:endParaRPr sz="3200" b="1"/>
          </a:p>
          <a:p>
            <a:pPr marL="240767" lvl="0" indent="-240767" algn="l" rtl="0">
              <a:lnSpc>
                <a:spcPct val="115000"/>
              </a:lnSpc>
              <a:spcBef>
                <a:spcPts val="812"/>
              </a:spcBef>
              <a:spcAft>
                <a:spcPts val="0"/>
              </a:spcAft>
              <a:buSzPts val="3200"/>
              <a:buFont typeface="Verdana"/>
              <a:buAutoNum type="arabicPeriod"/>
            </a:pPr>
            <a:r>
              <a:rPr lang="en-US" sz="3200" b="1"/>
              <a:t>Existing &amp; Future Work</a:t>
            </a:r>
            <a:endParaRPr sz="3200" b="1"/>
          </a:p>
        </p:txBody>
      </p:sp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35" name="Google Shape;1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825" y="1816175"/>
            <a:ext cx="4339820" cy="428255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6" name="Google Shape;13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6536" y="2730193"/>
            <a:ext cx="1947014" cy="19212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14"/>
          <p:cNvCxnSpPr/>
          <p:nvPr/>
        </p:nvCxnSpPr>
        <p:spPr>
          <a:xfrm>
            <a:off x="8682725" y="3588200"/>
            <a:ext cx="1392600" cy="150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8" name="Google Shape;138;p14"/>
          <p:cNvSpPr txBox="1"/>
          <p:nvPr/>
        </p:nvSpPr>
        <p:spPr>
          <a:xfrm>
            <a:off x="8924125" y="3016400"/>
            <a:ext cx="5697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72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8425" y="2163446"/>
            <a:ext cx="2240700" cy="22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8100" y="4541450"/>
            <a:ext cx="2240700" cy="22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225" y="4541475"/>
            <a:ext cx="2249425" cy="22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1625" y="2163446"/>
            <a:ext cx="2244875" cy="22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0275" y="2163450"/>
            <a:ext cx="2249425" cy="22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2"/>
          <p:cNvSpPr txBox="1">
            <a:spLocks noGrp="1"/>
          </p:cNvSpPr>
          <p:nvPr>
            <p:ph type="title"/>
          </p:nvPr>
        </p:nvSpPr>
        <p:spPr>
          <a:xfrm>
            <a:off x="492370" y="-397565"/>
            <a:ext cx="3290700" cy="21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Error Analysis</a:t>
            </a:r>
            <a:endParaRPr sz="36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2" name="Google Shape;362;p32"/>
          <p:cNvSpPr txBox="1">
            <a:spLocks noGrp="1"/>
          </p:cNvSpPr>
          <p:nvPr>
            <p:ph type="body" idx="1"/>
          </p:nvPr>
        </p:nvSpPr>
        <p:spPr>
          <a:xfrm>
            <a:off x="335675" y="1739400"/>
            <a:ext cx="3556800" cy="3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28600" lvl="0" indent="-273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>
                <a:solidFill>
                  <a:srgbClr val="D8D8D8"/>
                </a:solidFill>
              </a:rPr>
              <a:t>Zhang et al. 2019</a:t>
            </a:r>
            <a:endParaRPr sz="2800" b="1">
              <a:solidFill>
                <a:srgbClr val="D8D8D8"/>
              </a:solidFill>
            </a:endParaRPr>
          </a:p>
          <a:p>
            <a:pPr marL="457200" lvl="1" indent="-21907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6 TerraSAR-X Jakobshavn images</a:t>
            </a:r>
            <a:endParaRPr sz="2400" b="1">
              <a:solidFill>
                <a:srgbClr val="D8D8D8"/>
              </a:solidFill>
            </a:endParaRPr>
          </a:p>
          <a:p>
            <a:pPr marL="457200" lvl="1" indent="-21907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On par with original study</a:t>
            </a:r>
            <a:endParaRPr sz="2400" b="1">
              <a:solidFill>
                <a:srgbClr val="D8D8D8"/>
              </a:solidFill>
            </a:endParaRPr>
          </a:p>
        </p:txBody>
      </p:sp>
      <p:sp>
        <p:nvSpPr>
          <p:cNvPr id="363" name="Google Shape;363;p3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64" name="Google Shape;364;p32"/>
          <p:cNvPicPr preferRelativeResize="0"/>
          <p:nvPr/>
        </p:nvPicPr>
        <p:blipFill rotWithShape="1">
          <a:blip r:embed="rId8">
            <a:alphaModFix/>
          </a:blip>
          <a:srcRect t="21703" r="83779" b="64519"/>
          <a:stretch/>
        </p:blipFill>
        <p:spPr>
          <a:xfrm>
            <a:off x="1301725" y="5713250"/>
            <a:ext cx="1672000" cy="832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5" name="Google Shape;365;p32"/>
          <p:cNvGraphicFramePr/>
          <p:nvPr/>
        </p:nvGraphicFramePr>
        <p:xfrm>
          <a:off x="4258459" y="103158"/>
          <a:ext cx="7813725" cy="1920270"/>
        </p:xfrm>
        <a:graphic>
          <a:graphicData uri="http://schemas.openxmlformats.org/drawingml/2006/table">
            <a:tbl>
              <a:tblPr firstRow="1" bandRow="1">
                <a:noFill/>
                <a:tableStyleId>{40D2F98C-52A0-438B-8A99-C74EDD8258D3}</a:tableStyleId>
              </a:tblPr>
              <a:tblGrid>
                <a:gridCol w="159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8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4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Validation Set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Model</a:t>
                      </a:r>
                      <a:endParaRPr sz="12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Mean Distance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Median Distance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IoU</a:t>
                      </a: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Coastline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IoU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Ice/Ocean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Z-VS</a:t>
                      </a:r>
                      <a:endParaRPr sz="1800"/>
                    </a:p>
                  </a:txBody>
                  <a:tcPr marL="91450" marR="91450" marT="45725" marB="45725" anchor="ctr">
                    <a:lnL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CALFIN-NN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2.11 px, 115.24 m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1.65 px, 77.29 m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0.3832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0.9761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Z-VS</a:t>
                      </a:r>
                      <a:endParaRPr sz="1800"/>
                    </a:p>
                  </a:txBody>
                  <a:tcPr marL="91450" marR="91450" marT="45725" marB="45725" anchor="ctr">
                    <a:lnL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Z-NN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17.3 px, 104 m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N/A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N/A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N/A</a:t>
                      </a:r>
                      <a:endParaRPr sz="12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6" name="Google Shape;366;p32"/>
          <p:cNvSpPr/>
          <p:nvPr/>
        </p:nvSpPr>
        <p:spPr>
          <a:xfrm>
            <a:off x="4775750" y="3845826"/>
            <a:ext cx="23079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Jakobshavn-B TSX-1 2014-07-03</a:t>
            </a: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2"/>
          <p:cNvSpPr/>
          <p:nvPr/>
        </p:nvSpPr>
        <p:spPr>
          <a:xfrm>
            <a:off x="7104650" y="3846000"/>
            <a:ext cx="22449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Jakobshavn-A TSX-1 2014-07-03</a:t>
            </a: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2"/>
          <p:cNvSpPr/>
          <p:nvPr/>
        </p:nvSpPr>
        <p:spPr>
          <a:xfrm>
            <a:off x="5830975" y="6219651"/>
            <a:ext cx="23079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Jakobshavn-B TSX-1 2011-06-17</a:t>
            </a: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2"/>
          <p:cNvSpPr/>
          <p:nvPr/>
        </p:nvSpPr>
        <p:spPr>
          <a:xfrm>
            <a:off x="8176588" y="6219651"/>
            <a:ext cx="23079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Jakobshavn-A TSX-1 2011-06-17</a:t>
            </a: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2"/>
          <p:cNvSpPr/>
          <p:nvPr/>
        </p:nvSpPr>
        <p:spPr>
          <a:xfrm>
            <a:off x="9478425" y="3846000"/>
            <a:ext cx="22449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Jakobshavn-B TSX-1 2010-05-06</a:t>
            </a: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8100" y="4541475"/>
            <a:ext cx="2244875" cy="22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225" y="4565325"/>
            <a:ext cx="2249425" cy="22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87475" y="2163450"/>
            <a:ext cx="2249425" cy="22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7050" y="2163450"/>
            <a:ext cx="2244875" cy="22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0275" y="2163450"/>
            <a:ext cx="2249425" cy="22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92370" y="-397565"/>
            <a:ext cx="3290700" cy="21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Error Analysis</a:t>
            </a:r>
            <a:endParaRPr sz="36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2" name="Google Shape;382;p33"/>
          <p:cNvSpPr txBox="1">
            <a:spLocks noGrp="1"/>
          </p:cNvSpPr>
          <p:nvPr>
            <p:ph type="body" idx="1"/>
          </p:nvPr>
        </p:nvSpPr>
        <p:spPr>
          <a:xfrm>
            <a:off x="335675" y="1739400"/>
            <a:ext cx="3556800" cy="3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28600" lvl="0" indent="-273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>
                <a:solidFill>
                  <a:srgbClr val="D8D8D8"/>
                </a:solidFill>
              </a:rPr>
              <a:t>Baumhoer et al. 2019</a:t>
            </a:r>
            <a:endParaRPr sz="2800" b="1">
              <a:solidFill>
                <a:srgbClr val="D8D8D8"/>
              </a:solidFill>
            </a:endParaRPr>
          </a:p>
          <a:p>
            <a:pPr marL="457200" lvl="1" indent="-21907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62 Sentinel-1 SAR Antarctica images</a:t>
            </a:r>
            <a:endParaRPr sz="2400" b="1">
              <a:solidFill>
                <a:srgbClr val="D8D8D8"/>
              </a:solidFill>
            </a:endParaRPr>
          </a:p>
          <a:p>
            <a:pPr marL="457200" lvl="1" indent="-21907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Subpar but reasonable performance w.r.t. original study</a:t>
            </a:r>
            <a:endParaRPr sz="2400" b="1">
              <a:solidFill>
                <a:srgbClr val="D8D8D8"/>
              </a:solidFill>
            </a:endParaRPr>
          </a:p>
        </p:txBody>
      </p:sp>
      <p:sp>
        <p:nvSpPr>
          <p:cNvPr id="383" name="Google Shape;383;p3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84" name="Google Shape;384;p33"/>
          <p:cNvPicPr preferRelativeResize="0"/>
          <p:nvPr/>
        </p:nvPicPr>
        <p:blipFill rotWithShape="1">
          <a:blip r:embed="rId8">
            <a:alphaModFix/>
          </a:blip>
          <a:srcRect t="21703" r="83779" b="64519"/>
          <a:stretch/>
        </p:blipFill>
        <p:spPr>
          <a:xfrm>
            <a:off x="1301725" y="5713250"/>
            <a:ext cx="1672000" cy="832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5" name="Google Shape;385;p33"/>
          <p:cNvGraphicFramePr/>
          <p:nvPr/>
        </p:nvGraphicFramePr>
        <p:xfrm>
          <a:off x="4258459" y="103158"/>
          <a:ext cx="7813725" cy="1920270"/>
        </p:xfrm>
        <a:graphic>
          <a:graphicData uri="http://schemas.openxmlformats.org/drawingml/2006/table">
            <a:tbl>
              <a:tblPr firstRow="1" bandRow="1">
                <a:noFill/>
                <a:tableStyleId>{40D2F98C-52A0-438B-8A99-C74EDD8258D3}</a:tableStyleId>
              </a:tblPr>
              <a:tblGrid>
                <a:gridCol w="159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8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4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Validation Set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Model</a:t>
                      </a:r>
                      <a:endParaRPr sz="12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Mean Distance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Median Distance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IoU</a:t>
                      </a: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Coastline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IoU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Ice/Ocean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B-VS</a:t>
                      </a:r>
                      <a:endParaRPr sz="1800"/>
                    </a:p>
                  </a:txBody>
                  <a:tcPr marL="91450" marR="91450" marT="45725" marB="45725" anchor="ctr">
                    <a:lnL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CALFIN-NN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2.35 px, 330.63 m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0.74 px, 112.75 m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0.6451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0.9879 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B-VS</a:t>
                      </a:r>
                      <a:endParaRPr sz="1800"/>
                    </a:p>
                  </a:txBody>
                  <a:tcPr marL="91450" marR="91450" marT="45725" marB="45725" anchor="ctr">
                    <a:lnL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B-NN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2.69 px, 108 m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N/A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N/A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0.905</a:t>
                      </a:r>
                      <a:endParaRPr sz="12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6" name="Google Shape;386;p33"/>
          <p:cNvSpPr/>
          <p:nvPr/>
        </p:nvSpPr>
        <p:spPr>
          <a:xfrm>
            <a:off x="4784675" y="4083750"/>
            <a:ext cx="22449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Aviator S1B 2018-06-29</a:t>
            </a: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3"/>
          <p:cNvSpPr/>
          <p:nvPr/>
        </p:nvSpPr>
        <p:spPr>
          <a:xfrm>
            <a:off x="7102375" y="4079126"/>
            <a:ext cx="2244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Gillet S1B 2018-06-26</a:t>
            </a: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3"/>
          <p:cNvSpPr/>
          <p:nvPr/>
        </p:nvSpPr>
        <p:spPr>
          <a:xfrm>
            <a:off x="9424475" y="4079125"/>
            <a:ext cx="244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Shackleton S1A 2018-06-23</a:t>
            </a:r>
            <a:endParaRPr sz="15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3"/>
          <p:cNvSpPr/>
          <p:nvPr/>
        </p:nvSpPr>
        <p:spPr>
          <a:xfrm>
            <a:off x="5860213" y="6233150"/>
            <a:ext cx="22449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Icebreaker-Fitzgerald S1B 2018-06-29</a:t>
            </a: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3"/>
          <p:cNvSpPr/>
          <p:nvPr/>
        </p:nvSpPr>
        <p:spPr>
          <a:xfrm>
            <a:off x="8208088" y="6421250"/>
            <a:ext cx="22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Land S1A 2018-06-23</a:t>
            </a: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2100" y="3458850"/>
            <a:ext cx="2595900" cy="25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6900" y="3458850"/>
            <a:ext cx="2595900" cy="25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1701" y="3447625"/>
            <a:ext cx="2595900" cy="25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4"/>
          <p:cNvSpPr txBox="1">
            <a:spLocks noGrp="1"/>
          </p:cNvSpPr>
          <p:nvPr>
            <p:ph type="title"/>
          </p:nvPr>
        </p:nvSpPr>
        <p:spPr>
          <a:xfrm>
            <a:off x="492370" y="-397565"/>
            <a:ext cx="3290700" cy="21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Error Analysis</a:t>
            </a:r>
            <a:endParaRPr sz="36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0" name="Google Shape;400;p34"/>
          <p:cNvSpPr txBox="1">
            <a:spLocks noGrp="1"/>
          </p:cNvSpPr>
          <p:nvPr>
            <p:ph type="body" idx="1"/>
          </p:nvPr>
        </p:nvSpPr>
        <p:spPr>
          <a:xfrm>
            <a:off x="259475" y="1739400"/>
            <a:ext cx="3789900" cy="3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28600" lvl="0" indent="-273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>
                <a:solidFill>
                  <a:srgbClr val="D8D8D8"/>
                </a:solidFill>
              </a:rPr>
              <a:t>Mohajerani et al. 2019</a:t>
            </a:r>
            <a:endParaRPr sz="2800" b="1">
              <a:solidFill>
                <a:srgbClr val="D8D8D8"/>
              </a:solidFill>
            </a:endParaRPr>
          </a:p>
          <a:p>
            <a:pPr marL="457200" lvl="1" indent="-21907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10 Landsat Helheim images</a:t>
            </a:r>
            <a:endParaRPr sz="2400" b="1">
              <a:solidFill>
                <a:srgbClr val="D8D8D8"/>
              </a:solidFill>
            </a:endParaRPr>
          </a:p>
          <a:p>
            <a:pPr marL="457200" lvl="1" indent="-21907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On par with original study</a:t>
            </a:r>
            <a:endParaRPr sz="2400" b="1">
              <a:solidFill>
                <a:srgbClr val="D8D8D8"/>
              </a:solidFill>
            </a:endParaRPr>
          </a:p>
          <a:p>
            <a:pPr marL="228600" lvl="0" indent="-273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>
                <a:solidFill>
                  <a:srgbClr val="D8D8D8"/>
                </a:solidFill>
              </a:rPr>
              <a:t>Model Intercomparison</a:t>
            </a:r>
            <a:endParaRPr sz="2800" b="1">
              <a:solidFill>
                <a:srgbClr val="D8D8D8"/>
              </a:solidFill>
            </a:endParaRPr>
          </a:p>
          <a:p>
            <a:pPr marL="457200" lvl="1" indent="-21907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Retrain M-NN, isolate only the NN model</a:t>
            </a:r>
            <a:endParaRPr sz="2400" b="1">
              <a:solidFill>
                <a:srgbClr val="D8D8D8"/>
              </a:solidFill>
            </a:endParaRPr>
          </a:p>
          <a:p>
            <a:pPr marL="457200" lvl="1" indent="-21907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We outperform M-NN</a:t>
            </a:r>
            <a:endParaRPr sz="2400" b="1">
              <a:solidFill>
                <a:srgbClr val="D8D8D8"/>
              </a:solidFill>
            </a:endParaRPr>
          </a:p>
        </p:txBody>
      </p:sp>
      <p:pic>
        <p:nvPicPr>
          <p:cNvPr id="401" name="Google Shape;401;p34"/>
          <p:cNvPicPr preferRelativeResize="0"/>
          <p:nvPr/>
        </p:nvPicPr>
        <p:blipFill rotWithShape="1">
          <a:blip r:embed="rId6">
            <a:alphaModFix/>
          </a:blip>
          <a:srcRect t="21703" r="83779" b="64519"/>
          <a:stretch/>
        </p:blipFill>
        <p:spPr>
          <a:xfrm>
            <a:off x="1301725" y="5713250"/>
            <a:ext cx="1672000" cy="832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2" name="Google Shape;402;p34"/>
          <p:cNvGraphicFramePr/>
          <p:nvPr/>
        </p:nvGraphicFramePr>
        <p:xfrm>
          <a:off x="4258459" y="103158"/>
          <a:ext cx="7813700" cy="3109010"/>
        </p:xfrm>
        <a:graphic>
          <a:graphicData uri="http://schemas.openxmlformats.org/drawingml/2006/table">
            <a:tbl>
              <a:tblPr firstRow="1" bandRow="1">
                <a:noFill/>
                <a:tableStyleId>{40D2F98C-52A0-438B-8A99-C74EDD8258D3}</a:tableStyleId>
              </a:tblPr>
              <a:tblGrid>
                <a:gridCol w="128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6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9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94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Validation Set</a:t>
                      </a:r>
                      <a:endParaRPr sz="1700" u="none" strike="noStrike" cap="none"/>
                    </a:p>
                  </a:txBody>
                  <a:tcPr marL="91450" marR="91450" marT="45725" marB="45725" anchor="ctr">
                    <a:lnL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Training</a:t>
                      </a:r>
                      <a:endParaRPr sz="1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/>
                        <a:t>Set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Model</a:t>
                      </a:r>
                      <a:endParaRPr sz="11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Mean Distance</a:t>
                      </a:r>
                      <a:endParaRPr sz="17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Median Distance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IoU</a:t>
                      </a:r>
                      <a:endParaRPr sz="17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Coastline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IoU</a:t>
                      </a:r>
                      <a:endParaRPr sz="17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Ice/Ocean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M-VS</a:t>
                      </a:r>
                      <a:endParaRPr sz="1700"/>
                    </a:p>
                  </a:txBody>
                  <a:tcPr marL="91450" marR="91450" marT="45725" marB="45725" anchor="ctr">
                    <a:lnL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CALFIN-TS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CALFIN-NN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2.56 px, 97.72 m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2.55 px, 97.44 m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 0.3332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N/A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/>
                        <a:t>M-VS</a:t>
                      </a:r>
                      <a:endParaRPr sz="1700"/>
                    </a:p>
                  </a:txBody>
                  <a:tcPr marL="91450" marR="91450" marT="45725" marB="45725" anchor="ctr">
                    <a:lnL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M-TS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/>
                        <a:t>M-NN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1.97 px, 96.31 m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N/A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N/A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N/A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CALFIN-VS</a:t>
                      </a: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L7SCE none</a:t>
                      </a:r>
                      <a:endParaRPr sz="1700"/>
                    </a:p>
                  </a:txBody>
                  <a:tcPr marL="91450" marR="91450" marT="45725" marB="45725" anchor="ctr">
                    <a:lnL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CALFIN-TS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/>
                        <a:t>CALFIN-NN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2.27 px, 81.65 m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1.16 px, 44.01 m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0.4880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0.9819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CALFIN-VS</a:t>
                      </a: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L7SCE none</a:t>
                      </a:r>
                      <a:endParaRPr sz="1700"/>
                    </a:p>
                  </a:txBody>
                  <a:tcPr marL="91450" marR="91450" marT="45725" marB="45725" anchor="ctr">
                    <a:lnL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CALFIN-TS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/>
                        <a:t>M-NN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4.45 px, 201.35 m</a:t>
                      </a:r>
                      <a:endParaRPr sz="17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1.25 px, 50.52 m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0.4935</a:t>
                      </a:r>
                      <a:endParaRPr sz="17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0.9699</a:t>
                      </a:r>
                      <a:endParaRPr sz="110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1CADE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1CAD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3" name="Google Shape;403;p34"/>
          <p:cNvSpPr/>
          <p:nvPr/>
        </p:nvSpPr>
        <p:spPr>
          <a:xfrm>
            <a:off x="4181700" y="5700325"/>
            <a:ext cx="2595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Helheim 1989-06-29</a:t>
            </a: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6846650" y="5680825"/>
            <a:ext cx="25959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Helheim 2015-07-07</a:t>
            </a: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9505550" y="5700325"/>
            <a:ext cx="25959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Helheim 2000-03-31</a:t>
            </a: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23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12" name="Google Shape;412;p35"/>
          <p:cNvSpPr txBox="1">
            <a:spLocks noGrp="1"/>
          </p:cNvSpPr>
          <p:nvPr>
            <p:ph type="title"/>
          </p:nvPr>
        </p:nvSpPr>
        <p:spPr>
          <a:xfrm>
            <a:off x="492370" y="-778565"/>
            <a:ext cx="3290700" cy="21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None/>
            </a:pPr>
            <a:r>
              <a:rPr lang="en-US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Error Analysis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3" name="Google Shape;413;p35"/>
          <p:cNvSpPr txBox="1">
            <a:spLocks noGrp="1"/>
          </p:cNvSpPr>
          <p:nvPr>
            <p:ph type="body" idx="1"/>
          </p:nvPr>
        </p:nvSpPr>
        <p:spPr>
          <a:xfrm>
            <a:off x="335675" y="1358400"/>
            <a:ext cx="3542700" cy="52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-177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>
                <a:solidFill>
                  <a:srgbClr val="D8D8D8"/>
                </a:solidFill>
              </a:rPr>
              <a:t>TermPicks Comparison</a:t>
            </a:r>
            <a:endParaRPr sz="2800" b="1">
              <a:solidFill>
                <a:srgbClr val="D8D8D8"/>
              </a:solidFill>
            </a:endParaRPr>
          </a:p>
          <a:p>
            <a:pPr marL="384048" lvl="1" indent="-22098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Compare manual and automated methods</a:t>
            </a:r>
            <a:endParaRPr sz="2400" b="1">
              <a:solidFill>
                <a:srgbClr val="D8D8D8"/>
              </a:solidFill>
            </a:endParaRPr>
          </a:p>
          <a:p>
            <a:pPr marL="384048" lvl="1" indent="-22098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Cheng (CALFIN) on par with most others (107m)</a:t>
            </a:r>
            <a:endParaRPr sz="2400" b="1">
              <a:solidFill>
                <a:srgbClr val="D8D8D8"/>
              </a:solidFill>
            </a:endParaRPr>
          </a:p>
          <a:p>
            <a:pPr marL="384048" lvl="1" indent="-22098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Discrepancy with Hill explained by focus on North Greenlandic glaciers (Kong-Oscar)</a:t>
            </a:r>
            <a:endParaRPr sz="2400" b="1">
              <a:solidFill>
                <a:srgbClr val="D8D8D8"/>
              </a:solidFill>
            </a:endParaRPr>
          </a:p>
        </p:txBody>
      </p:sp>
      <p:pic>
        <p:nvPicPr>
          <p:cNvPr id="414" name="Google Shape;4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875" y="220850"/>
            <a:ext cx="7342451" cy="61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24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492370" y="-778565"/>
            <a:ext cx="3290700" cy="21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Results</a:t>
            </a:r>
            <a:endParaRPr sz="36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22" name="Google Shape;422;p36"/>
          <p:cNvPicPr preferRelativeResize="0"/>
          <p:nvPr/>
        </p:nvPicPr>
        <p:blipFill rotWithShape="1">
          <a:blip r:embed="rId3">
            <a:alphaModFix/>
          </a:blip>
          <a:srcRect l="18066" r="25404"/>
          <a:stretch/>
        </p:blipFill>
        <p:spPr>
          <a:xfrm>
            <a:off x="4256450" y="661825"/>
            <a:ext cx="2209271" cy="2157405"/>
          </a:xfrm>
          <a:prstGeom prst="rect">
            <a:avLst/>
          </a:prstGeom>
          <a:noFill/>
          <a:ln w="38100" cap="flat" cmpd="sng">
            <a:solidFill>
              <a:srgbClr val="2683C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3" name="Google Shape;423;p36"/>
          <p:cNvSpPr txBox="1">
            <a:spLocks noGrp="1"/>
          </p:cNvSpPr>
          <p:nvPr>
            <p:ph type="body" idx="1"/>
          </p:nvPr>
        </p:nvSpPr>
        <p:spPr>
          <a:xfrm>
            <a:off x="335675" y="1358400"/>
            <a:ext cx="3542700" cy="52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-177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>
                <a:solidFill>
                  <a:srgbClr val="D8D8D8"/>
                </a:solidFill>
              </a:rPr>
              <a:t>Data Release</a:t>
            </a:r>
            <a:endParaRPr sz="2800" b="1">
              <a:solidFill>
                <a:srgbClr val="D8D8D8"/>
              </a:solidFill>
            </a:endParaRPr>
          </a:p>
          <a:p>
            <a:pPr marL="384048" lvl="1" indent="-22098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Shapefile Polylines</a:t>
            </a:r>
            <a:endParaRPr sz="2400" b="1">
              <a:solidFill>
                <a:srgbClr val="D8D8D8"/>
              </a:solidFill>
            </a:endParaRPr>
          </a:p>
          <a:p>
            <a:pPr marL="566928" lvl="2" indent="-2082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200"/>
              <a:buChar char="◦"/>
            </a:pPr>
            <a:r>
              <a:rPr lang="en-US" sz="2200" b="1">
                <a:solidFill>
                  <a:srgbClr val="D8D8D8"/>
                </a:solidFill>
              </a:rPr>
              <a:t>22678 total fronts, </a:t>
            </a:r>
            <a:endParaRPr sz="2200" b="1">
              <a:solidFill>
                <a:srgbClr val="D8D8D8"/>
              </a:solidFill>
            </a:endParaRPr>
          </a:p>
          <a:p>
            <a:pPr marL="749808" lvl="3" indent="-20828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200"/>
              <a:buChar char="◦"/>
            </a:pPr>
            <a:r>
              <a:rPr lang="en-US" sz="2200" b="1">
                <a:solidFill>
                  <a:srgbClr val="D8D8D8"/>
                </a:solidFill>
              </a:rPr>
              <a:t>20681 auto-picked </a:t>
            </a:r>
            <a:endParaRPr sz="2200" b="1">
              <a:solidFill>
                <a:srgbClr val="D8D8D8"/>
              </a:solidFill>
            </a:endParaRPr>
          </a:p>
          <a:p>
            <a:pPr marL="749808" lvl="3" indent="-20828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200"/>
              <a:buChar char="◦"/>
            </a:pPr>
            <a:r>
              <a:rPr lang="en-US" sz="2200" b="1">
                <a:solidFill>
                  <a:srgbClr val="D8D8D8"/>
                </a:solidFill>
              </a:rPr>
              <a:t>1997 manual</a:t>
            </a:r>
            <a:endParaRPr sz="2200" b="1">
              <a:solidFill>
                <a:srgbClr val="D8D8D8"/>
              </a:solidFill>
            </a:endParaRPr>
          </a:p>
          <a:p>
            <a:pPr marL="384048" lvl="1" indent="-22098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Shapefile Polygons</a:t>
            </a:r>
            <a:endParaRPr sz="2400" b="1">
              <a:solidFill>
                <a:srgbClr val="D8D8D8"/>
              </a:solidFill>
            </a:endParaRPr>
          </a:p>
          <a:p>
            <a:pPr marL="566928" lvl="2" indent="-2082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200"/>
              <a:buChar char="◦"/>
            </a:pPr>
            <a:r>
              <a:rPr lang="en-US" sz="2200" b="1">
                <a:solidFill>
                  <a:srgbClr val="D8D8D8"/>
                </a:solidFill>
              </a:rPr>
              <a:t>22678 total fronts</a:t>
            </a:r>
            <a:endParaRPr sz="2200" b="1">
              <a:solidFill>
                <a:srgbClr val="D8D8D8"/>
              </a:solidFill>
            </a:endParaRPr>
          </a:p>
          <a:p>
            <a:pPr marL="384048" lvl="1" indent="-22098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Includes Training data, Neural Network weights</a:t>
            </a:r>
            <a:endParaRPr sz="2400" b="1">
              <a:solidFill>
                <a:srgbClr val="D8D8D8"/>
              </a:solidFill>
            </a:endParaRPr>
          </a:p>
          <a:p>
            <a:pPr marL="384048" lvl="1" indent="-22098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Released on National Snow and Ice Data Center</a:t>
            </a:r>
            <a:endParaRPr sz="2400" b="1">
              <a:solidFill>
                <a:srgbClr val="D8D8D8"/>
              </a:solidFill>
            </a:endParaRPr>
          </a:p>
        </p:txBody>
      </p:sp>
      <p:pic>
        <p:nvPicPr>
          <p:cNvPr id="424" name="Google Shape;424;p36"/>
          <p:cNvPicPr preferRelativeResize="0"/>
          <p:nvPr/>
        </p:nvPicPr>
        <p:blipFill rotWithShape="1">
          <a:blip r:embed="rId4">
            <a:alphaModFix/>
          </a:blip>
          <a:srcRect l="21416" r="20035"/>
          <a:stretch/>
        </p:blipFill>
        <p:spPr>
          <a:xfrm>
            <a:off x="6653193" y="675268"/>
            <a:ext cx="2284180" cy="2153684"/>
          </a:xfrm>
          <a:prstGeom prst="rect">
            <a:avLst/>
          </a:prstGeom>
          <a:noFill/>
          <a:ln w="38100" cap="flat" cmpd="sng">
            <a:solidFill>
              <a:srgbClr val="2683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5" name="Google Shape;425;p36"/>
          <p:cNvPicPr preferRelativeResize="0"/>
          <p:nvPr/>
        </p:nvPicPr>
        <p:blipFill rotWithShape="1">
          <a:blip r:embed="rId5">
            <a:alphaModFix/>
          </a:blip>
          <a:srcRect l="26186" t="20750" r="16849" b="8402"/>
          <a:stretch/>
        </p:blipFill>
        <p:spPr>
          <a:xfrm>
            <a:off x="9108338" y="675263"/>
            <a:ext cx="2209274" cy="2153675"/>
          </a:xfrm>
          <a:prstGeom prst="rect">
            <a:avLst/>
          </a:prstGeom>
          <a:noFill/>
          <a:ln w="38100" cap="flat" cmpd="sng">
            <a:solidFill>
              <a:srgbClr val="2683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6" name="Google Shape;426;p36"/>
          <p:cNvPicPr preferRelativeResize="0"/>
          <p:nvPr/>
        </p:nvPicPr>
        <p:blipFill rotWithShape="1">
          <a:blip r:embed="rId6">
            <a:alphaModFix/>
          </a:blip>
          <a:srcRect l="9544" t="10173" r="14525" b="7582"/>
          <a:stretch/>
        </p:blipFill>
        <p:spPr>
          <a:xfrm>
            <a:off x="11496525" y="381000"/>
            <a:ext cx="637400" cy="27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6"/>
          <p:cNvSpPr/>
          <p:nvPr/>
        </p:nvSpPr>
        <p:spPr>
          <a:xfrm>
            <a:off x="9072825" y="2865625"/>
            <a:ext cx="228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Helheim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6"/>
          <p:cNvSpPr/>
          <p:nvPr/>
        </p:nvSpPr>
        <p:spPr>
          <a:xfrm>
            <a:off x="6649125" y="2838125"/>
            <a:ext cx="228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Jakobshavn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6"/>
          <p:cNvSpPr/>
          <p:nvPr/>
        </p:nvSpPr>
        <p:spPr>
          <a:xfrm>
            <a:off x="4225425" y="2865625"/>
            <a:ext cx="228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Upernavik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9850" y="3753300"/>
            <a:ext cx="1724140" cy="1776476"/>
          </a:xfrm>
          <a:prstGeom prst="rect">
            <a:avLst/>
          </a:prstGeom>
          <a:noFill/>
          <a:ln w="38100" cap="flat" cmpd="sng">
            <a:solidFill>
              <a:srgbClr val="2683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1" name="Google Shape;431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0347" y="3755105"/>
            <a:ext cx="1872003" cy="1772856"/>
          </a:xfrm>
          <a:prstGeom prst="rect">
            <a:avLst/>
          </a:prstGeom>
          <a:noFill/>
          <a:ln w="38100" cap="flat" cmpd="sng">
            <a:solidFill>
              <a:srgbClr val="2683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2" name="Google Shape;432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44288" y="3755100"/>
            <a:ext cx="1755174" cy="1772851"/>
          </a:xfrm>
          <a:prstGeom prst="rect">
            <a:avLst/>
          </a:prstGeom>
          <a:noFill/>
          <a:ln w="38100" cap="flat" cmpd="sng">
            <a:solidFill>
              <a:srgbClr val="2683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3" name="Google Shape;433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45813" y="3755100"/>
            <a:ext cx="1872000" cy="1772851"/>
          </a:xfrm>
          <a:prstGeom prst="rect">
            <a:avLst/>
          </a:prstGeom>
          <a:noFill/>
          <a:ln w="38100" cap="flat" cmpd="sng">
            <a:solidFill>
              <a:srgbClr val="2683C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4" name="Google Shape;434;p36"/>
          <p:cNvSpPr/>
          <p:nvPr/>
        </p:nvSpPr>
        <p:spPr>
          <a:xfrm>
            <a:off x="5164400" y="5583500"/>
            <a:ext cx="57183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&amp; validation data for 66 basins, plus 51 Antarctic basins from Zhang, Mohajerani, and Baumhoer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7"/>
          <p:cNvSpPr txBox="1">
            <a:spLocks noGrp="1"/>
          </p:cNvSpPr>
          <p:nvPr>
            <p:ph type="title"/>
          </p:nvPr>
        </p:nvSpPr>
        <p:spPr>
          <a:xfrm>
            <a:off x="1102175" y="5986050"/>
            <a:ext cx="101088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Results - Spatial/T</a:t>
            </a:r>
            <a:r>
              <a:rPr lang="en-US" sz="36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emporal Coverage</a:t>
            </a:r>
            <a:endParaRPr/>
          </a:p>
        </p:txBody>
      </p:sp>
      <p:sp>
        <p:nvSpPr>
          <p:cNvPr id="440" name="Google Shape;440;p3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41" name="Google Shape;441;p37"/>
          <p:cNvSpPr txBox="1"/>
          <p:nvPr/>
        </p:nvSpPr>
        <p:spPr>
          <a:xfrm>
            <a:off x="10991575" y="5506175"/>
            <a:ext cx="11172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>
                <a:latin typeface="Calibri"/>
                <a:ea typeface="Calibri"/>
                <a:cs typeface="Calibri"/>
                <a:sym typeface="Calibri"/>
              </a:rPr>
              <a:t>Nagler, 2015</a:t>
            </a:r>
            <a:endParaRPr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7"/>
          <p:cNvSpPr/>
          <p:nvPr/>
        </p:nvSpPr>
        <p:spPr>
          <a:xfrm>
            <a:off x="8847350" y="0"/>
            <a:ext cx="582300" cy="39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7"/>
          <p:cNvSpPr/>
          <p:nvPr/>
        </p:nvSpPr>
        <p:spPr>
          <a:xfrm>
            <a:off x="8847350" y="526600"/>
            <a:ext cx="582300" cy="59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5200" y="986550"/>
            <a:ext cx="2576799" cy="45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030013" cy="568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688" y="0"/>
            <a:ext cx="8504627" cy="6316177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8"/>
          <p:cNvSpPr txBox="1">
            <a:spLocks noGrp="1"/>
          </p:cNvSpPr>
          <p:nvPr>
            <p:ph type="title" idx="4294967295"/>
          </p:nvPr>
        </p:nvSpPr>
        <p:spPr>
          <a:xfrm>
            <a:off x="1041600" y="6180000"/>
            <a:ext cx="101088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</a:pPr>
            <a:r>
              <a:rPr lang="en-US" sz="2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Results - Comparison With Existing Work</a:t>
            </a:r>
            <a:endParaRPr sz="28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"/>
          <p:cNvSpPr txBox="1">
            <a:spLocks noGrp="1"/>
          </p:cNvSpPr>
          <p:nvPr>
            <p:ph type="title"/>
          </p:nvPr>
        </p:nvSpPr>
        <p:spPr>
          <a:xfrm>
            <a:off x="1025975" y="5986050"/>
            <a:ext cx="101088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</a:pPr>
            <a:r>
              <a:rPr lang="en-US" sz="3200" b="1">
                <a:latin typeface="Verdana"/>
                <a:ea typeface="Verdana"/>
                <a:cs typeface="Verdana"/>
                <a:sym typeface="Verdana"/>
              </a:rPr>
              <a:t>Results </a:t>
            </a:r>
            <a:r>
              <a:rPr lang="en-US" sz="32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- Comparison With Existing Work</a:t>
            </a:r>
            <a:endParaRPr sz="32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8" name="Google Shape;458;p3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459" name="Google Shape;459;p39"/>
          <p:cNvSpPr/>
          <p:nvPr/>
        </p:nvSpPr>
        <p:spPr>
          <a:xfrm>
            <a:off x="8890900" y="155225"/>
            <a:ext cx="563400" cy="81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0" name="Google Shape;4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845"/>
            <a:ext cx="12192000" cy="3530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0"/>
          <p:cNvSpPr txBox="1">
            <a:spLocks noGrp="1"/>
          </p:cNvSpPr>
          <p:nvPr>
            <p:ph type="title"/>
          </p:nvPr>
        </p:nvSpPr>
        <p:spPr>
          <a:xfrm>
            <a:off x="1025975" y="5986050"/>
            <a:ext cx="101088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</a:pPr>
            <a:r>
              <a:rPr lang="en-US" sz="3200" b="1">
                <a:latin typeface="Verdana"/>
                <a:ea typeface="Verdana"/>
                <a:cs typeface="Verdana"/>
                <a:sym typeface="Verdana"/>
              </a:rPr>
              <a:t>Results - Comparison With Existing Work</a:t>
            </a:r>
            <a:endParaRPr sz="3200"/>
          </a:p>
        </p:txBody>
      </p:sp>
      <p:sp>
        <p:nvSpPr>
          <p:cNvPr id="466" name="Google Shape;466;p4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467" name="Google Shape;467;p40"/>
          <p:cNvSpPr/>
          <p:nvPr/>
        </p:nvSpPr>
        <p:spPr>
          <a:xfrm>
            <a:off x="8890900" y="155225"/>
            <a:ext cx="563400" cy="81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8" name="Google Shape;4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25" y="330650"/>
            <a:ext cx="11944676" cy="52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1"/>
          <p:cNvSpPr txBox="1">
            <a:spLocks noGrp="1"/>
          </p:cNvSpPr>
          <p:nvPr>
            <p:ph type="title"/>
          </p:nvPr>
        </p:nvSpPr>
        <p:spPr>
          <a:xfrm>
            <a:off x="1025975" y="5986050"/>
            <a:ext cx="101088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</a:pPr>
            <a:r>
              <a:rPr lang="en-US" sz="3200" b="1">
                <a:latin typeface="Verdana"/>
                <a:ea typeface="Verdana"/>
                <a:cs typeface="Verdana"/>
                <a:sym typeface="Verdana"/>
              </a:rPr>
              <a:t>Results </a:t>
            </a:r>
            <a:r>
              <a:rPr lang="en-US" sz="32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- Comparison With Existing Work</a:t>
            </a:r>
            <a:endParaRPr sz="32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4" name="Google Shape;474;p4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75" name="Google Shape;475;p41"/>
          <p:cNvSpPr/>
          <p:nvPr/>
        </p:nvSpPr>
        <p:spPr>
          <a:xfrm>
            <a:off x="8890900" y="155225"/>
            <a:ext cx="563400" cy="81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6" name="Google Shape;476;p41"/>
          <p:cNvPicPr preferRelativeResize="0"/>
          <p:nvPr/>
        </p:nvPicPr>
        <p:blipFill rotWithShape="1">
          <a:blip r:embed="rId3">
            <a:alphaModFix/>
          </a:blip>
          <a:srcRect r="3474"/>
          <a:stretch/>
        </p:blipFill>
        <p:spPr>
          <a:xfrm>
            <a:off x="195963" y="93975"/>
            <a:ext cx="11768827" cy="56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1"/>
          <p:cNvSpPr txBox="1"/>
          <p:nvPr/>
        </p:nvSpPr>
        <p:spPr>
          <a:xfrm>
            <a:off x="7429880" y="126380"/>
            <a:ext cx="563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1995</a:t>
            </a:r>
            <a:endParaRPr sz="19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150" y="0"/>
            <a:ext cx="45979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457200" y="518156"/>
            <a:ext cx="32004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Motivation</a:t>
            </a:r>
            <a:endParaRPr b="1"/>
          </a:p>
        </p:txBody>
      </p:sp>
      <p:sp>
        <p:nvSpPr>
          <p:cNvPr id="146" name="Google Shape;146;p1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3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2"/>
          </p:nvPr>
        </p:nvSpPr>
        <p:spPr>
          <a:xfrm>
            <a:off x="457200" y="1554475"/>
            <a:ext cx="3554700" cy="465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 sz="2400" b="1">
                <a:solidFill>
                  <a:srgbClr val="D8D8D8"/>
                </a:solidFill>
              </a:rPr>
              <a:t> Determining where glaciers end is useful</a:t>
            </a:r>
            <a:endParaRPr sz="2400">
              <a:solidFill>
                <a:srgbClr val="3F3F3F"/>
              </a:solidFill>
            </a:endParaRPr>
          </a:p>
          <a:p>
            <a:pPr marL="91440" lvl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 sz="2400" b="1">
                <a:solidFill>
                  <a:srgbClr val="D8D8D8"/>
                </a:solidFill>
              </a:rPr>
              <a:t> Manual labeling is time intensive, automatic labeling is non-trivial</a:t>
            </a:r>
            <a:endParaRPr sz="2400" b="1">
              <a:solidFill>
                <a:srgbClr val="D8D8D8"/>
              </a:solidFill>
            </a:endParaRPr>
          </a:p>
          <a:p>
            <a:pPr marL="91440" lvl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We use Deep Neural Networks (AI/Machine learning)</a:t>
            </a:r>
            <a:endParaRPr sz="2400" b="1">
              <a:solidFill>
                <a:srgbClr val="D8D8D8"/>
              </a:solidFill>
            </a:endParaRPr>
          </a:p>
          <a:p>
            <a:pPr marL="91440" lvl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❖"/>
            </a:pPr>
            <a:r>
              <a:rPr lang="en-US" sz="2400" b="1">
                <a:solidFill>
                  <a:srgbClr val="D8D8D8"/>
                </a:solidFill>
              </a:rPr>
              <a:t>Auto-label 20000+ subseasonal fronts over 66 basins</a:t>
            </a:r>
            <a:endParaRPr sz="2400" b="1">
              <a:solidFill>
                <a:srgbClr val="D8D8D8"/>
              </a:solidFill>
            </a:endParaRPr>
          </a:p>
          <a:p>
            <a:pPr marL="481531" lvl="0" indent="-330401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D8D8D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4075" y="1732163"/>
            <a:ext cx="3393675" cy="3393675"/>
          </a:xfrm>
          <a:prstGeom prst="rect">
            <a:avLst/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9" name="Google Shape;149;p15"/>
          <p:cNvSpPr/>
          <p:nvPr/>
        </p:nvSpPr>
        <p:spPr>
          <a:xfrm>
            <a:off x="5192475" y="2336350"/>
            <a:ext cx="171300" cy="1713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" name="Google Shape;150;p15"/>
          <p:cNvCxnSpPr>
            <a:endCxn id="149" idx="0"/>
          </p:cNvCxnSpPr>
          <p:nvPr/>
        </p:nvCxnSpPr>
        <p:spPr>
          <a:xfrm flipH="1">
            <a:off x="5278125" y="1739050"/>
            <a:ext cx="3429000" cy="597300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5"/>
          <p:cNvCxnSpPr>
            <a:stCxn id="149" idx="2"/>
          </p:cNvCxnSpPr>
          <p:nvPr/>
        </p:nvCxnSpPr>
        <p:spPr>
          <a:xfrm>
            <a:off x="5278125" y="2507650"/>
            <a:ext cx="3417000" cy="2623500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15"/>
          <p:cNvSpPr txBox="1"/>
          <p:nvPr/>
        </p:nvSpPr>
        <p:spPr>
          <a:xfrm>
            <a:off x="7335625" y="5720450"/>
            <a:ext cx="1432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>
                <a:latin typeface="Calibri"/>
                <a:ea typeface="Calibri"/>
                <a:cs typeface="Calibri"/>
                <a:sym typeface="Calibri"/>
              </a:rPr>
              <a:t>E. Rignot &amp; J. Mouginot 2012</a:t>
            </a:r>
            <a:endParaRPr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8695125" y="5182850"/>
            <a:ext cx="33186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Hayes Glacier, 2006 April 06, Landsat 7</a:t>
            </a:r>
            <a:r>
              <a:rPr lang="en-US" sz="1800" b="1" i="1">
                <a:latin typeface="Calibri"/>
                <a:ea typeface="Calibri"/>
                <a:cs typeface="Calibri"/>
                <a:sym typeface="Calibri"/>
              </a:rPr>
              <a:t> (USGS).</a:t>
            </a:r>
            <a:endParaRPr sz="1800" b="1" i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2"/>
          <p:cNvSpPr txBox="1">
            <a:spLocks noGrp="1"/>
          </p:cNvSpPr>
          <p:nvPr>
            <p:ph type="title"/>
          </p:nvPr>
        </p:nvSpPr>
        <p:spPr>
          <a:xfrm>
            <a:off x="1025975" y="5986050"/>
            <a:ext cx="101088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</a:pPr>
            <a:r>
              <a:rPr lang="en-US" sz="3200" b="1">
                <a:latin typeface="Verdana"/>
                <a:ea typeface="Verdana"/>
                <a:cs typeface="Verdana"/>
                <a:sym typeface="Verdana"/>
              </a:rPr>
              <a:t>Results </a:t>
            </a:r>
            <a:r>
              <a:rPr lang="en-US" sz="32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- Regional Trends</a:t>
            </a:r>
            <a:endParaRPr sz="32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3" name="Google Shape;483;p4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84" name="Google Shape;484;p42"/>
          <p:cNvSpPr/>
          <p:nvPr/>
        </p:nvSpPr>
        <p:spPr>
          <a:xfrm>
            <a:off x="8890900" y="155225"/>
            <a:ext cx="563400" cy="81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5" name="Google Shape;4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50" y="0"/>
            <a:ext cx="11457700" cy="580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3"/>
          <p:cNvSpPr txBox="1">
            <a:spLocks noGrp="1"/>
          </p:cNvSpPr>
          <p:nvPr>
            <p:ph type="title"/>
          </p:nvPr>
        </p:nvSpPr>
        <p:spPr>
          <a:xfrm>
            <a:off x="293925" y="594350"/>
            <a:ext cx="3576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Conclusion &amp;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Future Work</a:t>
            </a:r>
            <a:endParaRPr/>
          </a:p>
        </p:txBody>
      </p:sp>
      <p:sp>
        <p:nvSpPr>
          <p:cNvPr id="491" name="Google Shape;491;p43"/>
          <p:cNvSpPr txBox="1">
            <a:spLocks noGrp="1"/>
          </p:cNvSpPr>
          <p:nvPr>
            <p:ph type="body" idx="1"/>
          </p:nvPr>
        </p:nvSpPr>
        <p:spPr>
          <a:xfrm>
            <a:off x="4580175" y="198125"/>
            <a:ext cx="6894600" cy="61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SzPts val="3200"/>
              <a:buFont typeface="Noto Sans Symbols"/>
              <a:buChar char="❖"/>
            </a:pPr>
            <a:r>
              <a:rPr lang="en-US" sz="3200" b="1"/>
              <a:t>Conclusion</a:t>
            </a:r>
            <a:endParaRPr sz="2800" b="1"/>
          </a:p>
          <a:p>
            <a:pPr marL="857250" lvl="0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❖"/>
            </a:pPr>
            <a:r>
              <a:rPr lang="en-US" sz="2800" b="1"/>
              <a:t>Human level accuracy of ~100m for all Greenland is possible &amp; achieved</a:t>
            </a:r>
            <a:endParaRPr sz="2800" b="1"/>
          </a:p>
          <a:p>
            <a:pPr marL="857250" lvl="0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/>
              <a:t>Multi-sensor handling (Sentinel/SAR) is possible &amp; is achieved</a:t>
            </a:r>
            <a:endParaRPr sz="2800" b="1"/>
          </a:p>
          <a:p>
            <a:pPr marL="857250" lvl="0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❖"/>
            </a:pPr>
            <a:r>
              <a:rPr lang="en-US" sz="2800" b="1"/>
              <a:t>Neural Networks viable for glacial feature extraction</a:t>
            </a:r>
            <a:endParaRPr sz="2800" b="1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Noto Sans Symbols"/>
              <a:buChar char="❖"/>
            </a:pPr>
            <a:r>
              <a:rPr lang="en-US" sz="3200" b="1"/>
              <a:t>Future work</a:t>
            </a:r>
            <a:endParaRPr sz="2800" b="1"/>
          </a:p>
          <a:p>
            <a:pPr marL="857250" lvl="0" indent="-234950" algn="l" rtl="0"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/>
              <a:t>Modeling with Ice-sheet and Sea-level System Model (ISSM)</a:t>
            </a:r>
            <a:endParaRPr sz="2800" b="1"/>
          </a:p>
          <a:p>
            <a:pPr marL="857250" lvl="0" indent="-234950" algn="l" rtl="0"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/>
              <a:t>Extended Feature Detection (iceberg, sediment plume, etc.)</a:t>
            </a:r>
            <a:endParaRPr sz="2800" b="1"/>
          </a:p>
          <a:p>
            <a:pPr marL="857250" lvl="0" indent="-234950" algn="l" rtl="0">
              <a:spcBef>
                <a:spcPts val="1000"/>
              </a:spcBef>
              <a:spcAft>
                <a:spcPts val="0"/>
              </a:spcAft>
              <a:buSzPts val="2800"/>
              <a:buChar char="❖"/>
            </a:pPr>
            <a:r>
              <a:rPr lang="en-US" sz="2800" b="1"/>
              <a:t>Increased spatio-temporal coverage (using Sentinel, Antarctica, etc.)</a:t>
            </a:r>
            <a:endParaRPr sz="28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2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endParaRPr sz="3200"/>
          </a:p>
        </p:txBody>
      </p:sp>
      <p:sp>
        <p:nvSpPr>
          <p:cNvPr id="492" name="Google Shape;492;p4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4"/>
          <p:cNvSpPr txBox="1">
            <a:spLocks noGrp="1"/>
          </p:cNvSpPr>
          <p:nvPr>
            <p:ph type="ctrTitle"/>
          </p:nvPr>
        </p:nvSpPr>
        <p:spPr>
          <a:xfrm>
            <a:off x="179637" y="685675"/>
            <a:ext cx="5127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 sz="6400" b="1">
                <a:latin typeface="Arial"/>
                <a:ea typeface="Arial"/>
                <a:cs typeface="Arial"/>
                <a:sym typeface="Arial"/>
              </a:rPr>
              <a:t>Thanks!</a:t>
            </a:r>
            <a:endParaRPr sz="6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499" name="Google Shape;4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4450" y="6493475"/>
            <a:ext cx="625150" cy="21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0" name="Google Shape;500;p44"/>
          <p:cNvCxnSpPr/>
          <p:nvPr/>
        </p:nvCxnSpPr>
        <p:spPr>
          <a:xfrm>
            <a:off x="1529037" y="3122305"/>
            <a:ext cx="24282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1" name="Google Shape;501;p44"/>
          <p:cNvSpPr txBox="1"/>
          <p:nvPr/>
        </p:nvSpPr>
        <p:spPr>
          <a:xfrm>
            <a:off x="6837" y="3184793"/>
            <a:ext cx="5472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chemeClr val="accent1"/>
                </a:solidFill>
              </a:rPr>
              <a:t>jpl.nasa.gov</a:t>
            </a:r>
            <a:endParaRPr sz="1900" b="1"/>
          </a:p>
        </p:txBody>
      </p:sp>
      <p:sp>
        <p:nvSpPr>
          <p:cNvPr id="502" name="Google Shape;502;p44"/>
          <p:cNvSpPr txBox="1"/>
          <p:nvPr/>
        </p:nvSpPr>
        <p:spPr>
          <a:xfrm>
            <a:off x="6837" y="3984175"/>
            <a:ext cx="54726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Daniel Cheng - dlcheng@uci.edu</a:t>
            </a:r>
            <a:endParaRPr sz="1600" b="1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</a:rPr>
              <a:t>Wayne Hayes - whayes@uci.edu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Eric Larour - Eric.Larour@jpl.nasa.gov</a:t>
            </a:r>
            <a:endParaRPr sz="1600" b="1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ISSM Team</a:t>
            </a:r>
            <a:endParaRPr sz="1600" b="1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/>
          </a:p>
        </p:txBody>
      </p:sp>
      <p:pic>
        <p:nvPicPr>
          <p:cNvPr id="503" name="Google Shape;503;p44" descr="Tribrand_ColorBlack_rgb_16x3_1606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572" y="1903988"/>
            <a:ext cx="427511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4"/>
          <p:cNvSpPr txBox="1">
            <a:spLocks noGrp="1"/>
          </p:cNvSpPr>
          <p:nvPr>
            <p:ph type="body" idx="4294967295"/>
          </p:nvPr>
        </p:nvSpPr>
        <p:spPr>
          <a:xfrm>
            <a:off x="5486275" y="389425"/>
            <a:ext cx="6405000" cy="59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/>
              <a:t>References &amp; Related Work</a:t>
            </a:r>
            <a:endParaRPr sz="1300" b="1"/>
          </a:p>
          <a:p>
            <a:pPr marL="774139" lvl="1" indent="-48153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1700" b="1"/>
              <a:t>Daniel Cheng, Wayne Hayes, Eric Larour, Yara Mohajerani, Michael Wood, Isabella Velicogna, and Eric Rignot. </a:t>
            </a:r>
            <a:r>
              <a:rPr lang="en-US" sz="1200" b="1"/>
              <a:t>Calving Front Machine (CALFIN): Glacial termini dataset and automated deep learning extraction method for Greenland, 1972–2019. The Cryosphere, 15(3), 1663–1675. </a:t>
            </a:r>
            <a:endParaRPr sz="1700" b="1"/>
          </a:p>
          <a:p>
            <a:pPr marL="774139" lvl="1" indent="-48153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1700" b="1"/>
              <a:t>Yara Mohajerani, Michael Wood, Isabella Velicogna, and Eric Rignot.</a:t>
            </a:r>
            <a:r>
              <a:rPr lang="en-US" sz="2100" b="1"/>
              <a:t> </a:t>
            </a:r>
            <a:r>
              <a:rPr lang="en-US" sz="1200" b="1"/>
              <a:t>Detection of glacier calving margins with convolutional neural networks: A case study. Remote Sensing, 11(1), 2019</a:t>
            </a:r>
            <a:endParaRPr sz="1200" b="1"/>
          </a:p>
          <a:p>
            <a:pPr marL="774139" lvl="1" indent="-48153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b="1"/>
              <a:t>Enze Zhang, et al.</a:t>
            </a:r>
            <a:r>
              <a:rPr lang="en-US" sz="2100" b="1"/>
              <a:t> </a:t>
            </a:r>
            <a:r>
              <a:rPr lang="en-US" sz="1200" b="1"/>
              <a:t>Automatically delineating the calving front of Jakobshavn Isbrae from multi-temporal TerraSAR-X images: a deep learning approach. The Cryosphere Discussions, 2019:1–20, 2019.</a:t>
            </a:r>
            <a:endParaRPr sz="1200" b="1"/>
          </a:p>
          <a:p>
            <a:pPr marL="774139" lvl="1" indent="-48153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❖"/>
            </a:pPr>
            <a:r>
              <a:rPr lang="en-US" b="1"/>
              <a:t>Celia A. Baumhoer, Andreas J. Dietz, and Claudia Kuenzer. </a:t>
            </a:r>
            <a:r>
              <a:rPr lang="en-US" sz="1200" b="1"/>
              <a:t>Automated Extraction of Antarctic Glacier and Ice Shelf Fronts from Sentinel-51 Imagery Using Deep Learning, Remote Sensing, 11, 2529. </a:t>
            </a:r>
            <a:endParaRPr sz="2100" b="1"/>
          </a:p>
          <a:p>
            <a:pPr marL="774139" lvl="1" indent="-48153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❖"/>
            </a:pPr>
            <a:r>
              <a:rPr lang="en-US" b="1"/>
              <a:t>Sophie Goliber, et al, </a:t>
            </a:r>
            <a:r>
              <a:rPr lang="en-US" sz="1200" b="1"/>
              <a:t>TermPicks: A century of Greenland glacier terminus data for use in machine learning applications, The Cryosphere Discuss., in review, 2021.</a:t>
            </a:r>
            <a:endParaRPr sz="600" b="1"/>
          </a:p>
        </p:txBody>
      </p:sp>
      <p:cxnSp>
        <p:nvCxnSpPr>
          <p:cNvPr id="505" name="Google Shape;505;p44"/>
          <p:cNvCxnSpPr/>
          <p:nvPr/>
        </p:nvCxnSpPr>
        <p:spPr>
          <a:xfrm>
            <a:off x="1529037" y="3731905"/>
            <a:ext cx="24282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6" name="Google Shape;506;p44"/>
          <p:cNvCxnSpPr/>
          <p:nvPr/>
        </p:nvCxnSpPr>
        <p:spPr>
          <a:xfrm>
            <a:off x="1529037" y="5713105"/>
            <a:ext cx="24282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13" y="182350"/>
            <a:ext cx="10308177" cy="604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1097280" y="580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Approach</a:t>
            </a:r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33243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81531" lvl="0" indent="-4815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❖"/>
            </a:pPr>
            <a:r>
              <a:rPr lang="en-US" sz="3200" b="1"/>
              <a:t>Edge detection not enough</a:t>
            </a:r>
            <a:endParaRPr sz="2800" b="1"/>
          </a:p>
          <a:p>
            <a:pPr marL="481531" lvl="0" indent="-481531" algn="l" rtl="0">
              <a:lnSpc>
                <a:spcPct val="90000"/>
              </a:lnSpc>
              <a:spcBef>
                <a:spcPts val="1424"/>
              </a:spcBef>
              <a:spcAft>
                <a:spcPts val="0"/>
              </a:spcAft>
              <a:buSzPts val="3200"/>
              <a:buFont typeface="Noto Sans Symbols"/>
              <a:buChar char="❖"/>
            </a:pPr>
            <a:r>
              <a:rPr lang="en-US" sz="3200" b="1"/>
              <a:t>Texture analysis not robust</a:t>
            </a:r>
            <a:endParaRPr sz="2800" b="1"/>
          </a:p>
          <a:p>
            <a:pPr marL="481531" lvl="0" indent="-481531" algn="l" rtl="0">
              <a:lnSpc>
                <a:spcPct val="90000"/>
              </a:lnSpc>
              <a:spcBef>
                <a:spcPts val="1424"/>
              </a:spcBef>
              <a:spcAft>
                <a:spcPts val="0"/>
              </a:spcAft>
              <a:buSzPts val="3200"/>
              <a:buFont typeface="Noto Sans Symbols"/>
              <a:buChar char="❖"/>
            </a:pPr>
            <a:r>
              <a:rPr lang="en-US" sz="3200" b="1"/>
              <a:t>Neural networks provide solution</a:t>
            </a:r>
            <a:endParaRPr/>
          </a:p>
        </p:txBody>
      </p:sp>
      <p:pic>
        <p:nvPicPr>
          <p:cNvPr id="168" name="Google Shape;168;p17" descr="https://lh4.googleusercontent.com/ihROWqFC_952HlTTIe0U9k6ZsAWtgb61iCa1q7yPl66y7L4imiU4oI9Aqq3DMCOoS_uy9tHhNWJgmpoJQF2AEGuf3CAt9UNw1c9p-s1maFyZOQ11QdTe9iGF6j7t2et7poYM4cbT1Nw"/>
          <p:cNvPicPr preferRelativeResize="0"/>
          <p:nvPr/>
        </p:nvPicPr>
        <p:blipFill rotWithShape="1">
          <a:blip r:embed="rId3">
            <a:alphaModFix/>
          </a:blip>
          <a:srcRect l="35257" t="17510" r="30398" b="9256"/>
          <a:stretch/>
        </p:blipFill>
        <p:spPr>
          <a:xfrm>
            <a:off x="4671346" y="1969468"/>
            <a:ext cx="3206188" cy="38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/>
        </p:nvSpPr>
        <p:spPr>
          <a:xfrm>
            <a:off x="7385609" y="5091693"/>
            <a:ext cx="9837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pic>
        <p:nvPicPr>
          <p:cNvPr id="170" name="Google Shape;170;p17" descr="https://lh5.googleusercontent.com/YUuvXyPbdkg3p3DhrTZ69hheYYh_Ks1kwDRPvLTA9OarJKkbJfhkyvCz_W0WRnVUkrD42u24R0fF5o8qFI1xK-nO_Y3wfA7KIilykTAd0MdbSyfHx22FNbe6-0k5RzcAYYXAGYzaqVw"/>
          <p:cNvPicPr preferRelativeResize="0"/>
          <p:nvPr/>
        </p:nvPicPr>
        <p:blipFill rotWithShape="1">
          <a:blip r:embed="rId4">
            <a:alphaModFix/>
          </a:blip>
          <a:srcRect l="12416" t="7202" r="9835" b="10296"/>
          <a:stretch/>
        </p:blipFill>
        <p:spPr>
          <a:xfrm>
            <a:off x="8209497" y="1969469"/>
            <a:ext cx="3526813" cy="384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11337396" y="5091693"/>
            <a:ext cx="9837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1097280" y="580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Approach – </a:t>
            </a:r>
            <a:br>
              <a:rPr lang="en-US" b="1">
                <a:latin typeface="Verdana"/>
                <a:ea typeface="Verdana"/>
                <a:cs typeface="Verdana"/>
                <a:sym typeface="Verdana"/>
              </a:rPr>
            </a:b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Neural Networks</a:t>
            </a:r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body" idx="1"/>
          </p:nvPr>
        </p:nvSpPr>
        <p:spPr>
          <a:xfrm>
            <a:off x="1097275" y="1845731"/>
            <a:ext cx="10058400" cy="1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81531" lvl="0" indent="-4815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/>
              <a:t>NNs automatically learn features and relations between features</a:t>
            </a:r>
            <a:endParaRPr/>
          </a:p>
          <a:p>
            <a:pPr marL="481531" lvl="0" indent="-481531" algn="l" rtl="0">
              <a:lnSpc>
                <a:spcPct val="90000"/>
              </a:lnSpc>
              <a:spcBef>
                <a:spcPts val="1424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/>
              <a:t>Convolutional NNs allow for shared filters, shared local context</a:t>
            </a:r>
            <a:endParaRPr/>
          </a:p>
        </p:txBody>
      </p:sp>
      <p:pic>
        <p:nvPicPr>
          <p:cNvPr id="179" name="Google Shape;179;p18" descr="ResNet bottleneck lay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8773" y="3184101"/>
            <a:ext cx="9285212" cy="313699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/>
        </p:nvSpPr>
        <p:spPr>
          <a:xfrm>
            <a:off x="10108069" y="4591737"/>
            <a:ext cx="983700" cy="1547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1097275" y="58000"/>
            <a:ext cx="117108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Deep Learning-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Neural Networks</a:t>
            </a:r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1097275" y="1845724"/>
            <a:ext cx="10058400" cy="4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81531" lvl="0" indent="-4815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/>
              <a:t>UNet CNNs allow for shared near-global context, pixel-level segmentation, and efficient computation (O Ronneberger, 2015)</a:t>
            </a:r>
            <a:endParaRPr/>
          </a:p>
          <a:p>
            <a:pPr marL="481531" lvl="0" indent="-481531" algn="l" rtl="0">
              <a:lnSpc>
                <a:spcPct val="90000"/>
              </a:lnSpc>
              <a:spcBef>
                <a:spcPts val="1424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/>
              <a:t>DeeplabV3+ with Xception backbone offers state of the art results (LC Chen, 2018)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endParaRPr sz="2800"/>
          </a:p>
        </p:txBody>
      </p:sp>
      <p:sp>
        <p:nvSpPr>
          <p:cNvPr id="188" name="Google Shape;188;p1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89" name="Google Shape;189;p19" descr="A picture containing monitor, screen, televis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295" y="3768316"/>
            <a:ext cx="7463187" cy="1967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51443" y="3347720"/>
            <a:ext cx="5314223" cy="29757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19"/>
          <p:cNvCxnSpPr/>
          <p:nvPr/>
        </p:nvCxnSpPr>
        <p:spPr>
          <a:xfrm rot="10800000" flipH="1">
            <a:off x="294968" y="3618377"/>
            <a:ext cx="7433100" cy="550500"/>
          </a:xfrm>
          <a:prstGeom prst="straightConnector1">
            <a:avLst/>
          </a:prstGeom>
          <a:noFill/>
          <a:ln w="28575" cap="flat" cmpd="sng">
            <a:solidFill>
              <a:srgbClr val="2683C6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192" name="Google Shape;192;p19"/>
          <p:cNvCxnSpPr/>
          <p:nvPr/>
        </p:nvCxnSpPr>
        <p:spPr>
          <a:xfrm rot="10800000" flipH="1">
            <a:off x="7728155" y="4357606"/>
            <a:ext cx="453600" cy="155400"/>
          </a:xfrm>
          <a:prstGeom prst="straightConnector1">
            <a:avLst/>
          </a:prstGeom>
          <a:noFill/>
          <a:ln w="28575" cap="flat" cmpd="sng">
            <a:solidFill>
              <a:srgbClr val="2683C6"/>
            </a:solidFill>
            <a:prstDash val="solid"/>
            <a:round/>
            <a:headEnd type="stealth" w="med" len="med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525" y="73350"/>
            <a:ext cx="6074849" cy="67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8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00" name="Google Shape;200;p20"/>
          <p:cNvSpPr txBox="1">
            <a:spLocks noGrp="1"/>
          </p:cNvSpPr>
          <p:nvPr>
            <p:ph type="title"/>
          </p:nvPr>
        </p:nvSpPr>
        <p:spPr>
          <a:xfrm>
            <a:off x="568570" y="-397565"/>
            <a:ext cx="3084900" cy="21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Method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1" name="Google Shape;201;p20"/>
          <p:cNvSpPr txBox="1">
            <a:spLocks noGrp="1"/>
          </p:cNvSpPr>
          <p:nvPr>
            <p:ph type="body" idx="1"/>
          </p:nvPr>
        </p:nvSpPr>
        <p:spPr>
          <a:xfrm>
            <a:off x="411875" y="1739400"/>
            <a:ext cx="3520500" cy="45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>
                <a:solidFill>
                  <a:srgbClr val="D8D8D8"/>
                </a:solidFill>
              </a:rPr>
              <a:t> Automated pipeline</a:t>
            </a:r>
            <a:endParaRPr sz="2800"/>
          </a:p>
          <a:p>
            <a:pPr marL="91440" lvl="0" indent="-177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>
                <a:solidFill>
                  <a:srgbClr val="D8D8D8"/>
                </a:solidFill>
              </a:rPr>
              <a:t> Pre-process Landsat satellite imagery</a:t>
            </a:r>
            <a:endParaRPr sz="2800"/>
          </a:p>
          <a:p>
            <a:pPr marL="91440" lvl="0" indent="-177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❖"/>
            </a:pPr>
            <a:r>
              <a:rPr lang="en-US" sz="2800" b="1">
                <a:solidFill>
                  <a:srgbClr val="D8D8D8"/>
                </a:solidFill>
              </a:rPr>
              <a:t> Process and classify pixels with Neural Network</a:t>
            </a:r>
            <a:endParaRPr sz="2800" b="1">
              <a:solidFill>
                <a:srgbClr val="D8D8D8"/>
              </a:solidFill>
            </a:endParaRPr>
          </a:p>
          <a:p>
            <a:pPr marL="91440" lvl="0" indent="-177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❖"/>
            </a:pPr>
            <a:r>
              <a:rPr lang="en-US" sz="2800" b="1">
                <a:solidFill>
                  <a:srgbClr val="D8D8D8"/>
                </a:solidFill>
              </a:rPr>
              <a:t> Post-process to extract vectorized calving front</a:t>
            </a:r>
            <a:endParaRPr sz="2800" b="1">
              <a:solidFill>
                <a:srgbClr val="D8D8D8"/>
              </a:solidFill>
            </a:endParaRPr>
          </a:p>
          <a:p>
            <a:pPr marL="481531" lvl="0" indent="-330401" algn="l" rtl="0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SzPts val="2380"/>
              <a:buFont typeface="Noto Sans Symbols"/>
              <a:buNone/>
            </a:pPr>
            <a:endParaRPr sz="2800" b="1">
              <a:solidFill>
                <a:srgbClr val="D8D8D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1066792" y="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Verdana"/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Method - Pre-processing</a:t>
            </a:r>
            <a:endParaRPr b="1"/>
          </a:p>
        </p:txBody>
      </p:sp>
      <p:sp>
        <p:nvSpPr>
          <p:cNvPr id="208" name="Google Shape;208;p2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09" name="Google Shape;2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25" y="2152650"/>
            <a:ext cx="11591925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 txBox="1"/>
          <p:nvPr/>
        </p:nvSpPr>
        <p:spPr>
          <a:xfrm>
            <a:off x="223825" y="4552950"/>
            <a:ext cx="25167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a) Get Raster Input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2825500" y="4552950"/>
            <a:ext cx="25167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b) Subset the Input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5327825" y="4552950"/>
            <a:ext cx="13839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c) Filter subsets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6715800" y="4552950"/>
            <a:ext cx="25167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d) Resize subsets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9375225" y="4552950"/>
            <a:ext cx="25167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e) Enhance details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D9E0E6"/>
      </a:lt2>
      <a:accent1>
        <a:srgbClr val="000000"/>
      </a:accent1>
      <a:accent2>
        <a:srgbClr val="000000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1515</Words>
  <Application>Microsoft Office PowerPoint</Application>
  <PresentationFormat>Widescreen</PresentationFormat>
  <Paragraphs>394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Noto Sans Symbols</vt:lpstr>
      <vt:lpstr>Verdana</vt:lpstr>
      <vt:lpstr>Retrospect</vt:lpstr>
      <vt:lpstr>Automated Extraction of Glacial Features using Deep Learning</vt:lpstr>
      <vt:lpstr>Outline</vt:lpstr>
      <vt:lpstr>Motivation</vt:lpstr>
      <vt:lpstr>PowerPoint Presentation</vt:lpstr>
      <vt:lpstr>Approach</vt:lpstr>
      <vt:lpstr>Approach –  Neural Networks</vt:lpstr>
      <vt:lpstr>Deep Learning- Neural Networks</vt:lpstr>
      <vt:lpstr>Method</vt:lpstr>
      <vt:lpstr>Method - Pre-processing</vt:lpstr>
      <vt:lpstr>Method - Processing</vt:lpstr>
      <vt:lpstr>Method - Processing Insights</vt:lpstr>
      <vt:lpstr>Method - Post-processing</vt:lpstr>
      <vt:lpstr>Method - Post-processing Insights</vt:lpstr>
      <vt:lpstr>Method - Post-processing</vt:lpstr>
      <vt:lpstr>Method - Polygonization</vt:lpstr>
      <vt:lpstr>Error Analysis</vt:lpstr>
      <vt:lpstr>Error Analysis</vt:lpstr>
      <vt:lpstr>Error Analysis</vt:lpstr>
      <vt:lpstr>Error Analysis</vt:lpstr>
      <vt:lpstr>Error Analysis</vt:lpstr>
      <vt:lpstr>Error Analysis</vt:lpstr>
      <vt:lpstr>Error Analysis</vt:lpstr>
      <vt:lpstr>Error Analysis</vt:lpstr>
      <vt:lpstr>Results</vt:lpstr>
      <vt:lpstr>Results - Spatial/Temporal Coverage</vt:lpstr>
      <vt:lpstr>Results - Comparison With Existing Work</vt:lpstr>
      <vt:lpstr>Results - Comparison With Existing Work</vt:lpstr>
      <vt:lpstr>Results - Comparison With Existing Work</vt:lpstr>
      <vt:lpstr>Results - Comparison With Existing Work</vt:lpstr>
      <vt:lpstr>Results - Regional Trends</vt:lpstr>
      <vt:lpstr>Conclusion &amp; Future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Extraction of Glacial Features using Deep Learning</dc:title>
  <cp:lastModifiedBy>Daniel Cheng</cp:lastModifiedBy>
  <cp:revision>1</cp:revision>
  <dcterms:modified xsi:type="dcterms:W3CDTF">2024-06-17T21:48:42Z</dcterms:modified>
</cp:coreProperties>
</file>